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268" r:id="rId2"/>
    <p:sldId id="257" r:id="rId3"/>
    <p:sldId id="258" r:id="rId4"/>
    <p:sldId id="259" r:id="rId5"/>
    <p:sldId id="260" r:id="rId6"/>
    <p:sldId id="261" r:id="rId7"/>
    <p:sldId id="262" r:id="rId8"/>
    <p:sldId id="267"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06CECF-89CE-4D21-ABDD-437209D19263}" type="datetimeFigureOut">
              <a:rPr lang="en-US" smtClean="0"/>
              <a:pPr/>
              <a:t>28-Apr-19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2F32FB-73B7-4875-A4E0-533F176A95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D2F32FB-73B7-4875-A4E0-533F176A954B}"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5AAE371-5FC1-4E26-A9F5-E27888131BE6}" type="datetimeFigureOut">
              <a:rPr lang="en-US" smtClean="0"/>
              <a:pPr/>
              <a:t>28-Apr-19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477CE63-A02A-45A3-9D09-5F7F482A10A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AAE371-5FC1-4E26-A9F5-E27888131BE6}" type="datetimeFigureOut">
              <a:rPr lang="en-US" smtClean="0"/>
              <a:pPr/>
              <a:t>28-Apr-19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7CE63-A02A-45A3-9D09-5F7F482A10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AAE371-5FC1-4E26-A9F5-E27888131BE6}" type="datetimeFigureOut">
              <a:rPr lang="en-US" smtClean="0"/>
              <a:pPr/>
              <a:t>28-Apr-19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7CE63-A02A-45A3-9D09-5F7F482A10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5AAE371-5FC1-4E26-A9F5-E27888131BE6}" type="datetimeFigureOut">
              <a:rPr lang="en-US" smtClean="0"/>
              <a:pPr/>
              <a:t>28-Apr-19</a:t>
            </a:fld>
            <a:endParaRPr lang="en-US"/>
          </a:p>
        </p:txBody>
      </p:sp>
      <p:sp>
        <p:nvSpPr>
          <p:cNvPr id="9" name="Slide Number Placeholder 8"/>
          <p:cNvSpPr>
            <a:spLocks noGrp="1"/>
          </p:cNvSpPr>
          <p:nvPr>
            <p:ph type="sldNum" sz="quarter" idx="15"/>
          </p:nvPr>
        </p:nvSpPr>
        <p:spPr/>
        <p:txBody>
          <a:bodyPr rtlCol="0"/>
          <a:lstStyle/>
          <a:p>
            <a:fld id="{B477CE63-A02A-45A3-9D09-5F7F482A10A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5AAE371-5FC1-4E26-A9F5-E27888131BE6}" type="datetimeFigureOut">
              <a:rPr lang="en-US" smtClean="0"/>
              <a:pPr/>
              <a:t>28-Apr-19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477CE63-A02A-45A3-9D09-5F7F482A10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AAE371-5FC1-4E26-A9F5-E27888131BE6}" type="datetimeFigureOut">
              <a:rPr lang="en-US" smtClean="0"/>
              <a:pPr/>
              <a:t>28-Apr-19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7CE63-A02A-45A3-9D09-5F7F482A10A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5AAE371-5FC1-4E26-A9F5-E27888131BE6}" type="datetimeFigureOut">
              <a:rPr lang="en-US" smtClean="0"/>
              <a:pPr/>
              <a:t>28-Apr-19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7CE63-A02A-45A3-9D09-5F7F482A10A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5AAE371-5FC1-4E26-A9F5-E27888131BE6}" type="datetimeFigureOut">
              <a:rPr lang="en-US" smtClean="0"/>
              <a:pPr/>
              <a:t>28-Apr-19</a:t>
            </a:fld>
            <a:endParaRPr lang="en-US"/>
          </a:p>
        </p:txBody>
      </p:sp>
      <p:sp>
        <p:nvSpPr>
          <p:cNvPr id="7" name="Slide Number Placeholder 6"/>
          <p:cNvSpPr>
            <a:spLocks noGrp="1"/>
          </p:cNvSpPr>
          <p:nvPr>
            <p:ph type="sldNum" sz="quarter" idx="11"/>
          </p:nvPr>
        </p:nvSpPr>
        <p:spPr/>
        <p:txBody>
          <a:bodyPr rtlCol="0"/>
          <a:lstStyle/>
          <a:p>
            <a:fld id="{B477CE63-A02A-45A3-9D09-5F7F482A10A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AAE371-5FC1-4E26-A9F5-E27888131BE6}" type="datetimeFigureOut">
              <a:rPr lang="en-US" smtClean="0"/>
              <a:pPr/>
              <a:t>28-Apr-19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7CE63-A02A-45A3-9D09-5F7F482A10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5AAE371-5FC1-4E26-A9F5-E27888131BE6}" type="datetimeFigureOut">
              <a:rPr lang="en-US" smtClean="0"/>
              <a:pPr/>
              <a:t>28-Apr-19</a:t>
            </a:fld>
            <a:endParaRPr lang="en-US"/>
          </a:p>
        </p:txBody>
      </p:sp>
      <p:sp>
        <p:nvSpPr>
          <p:cNvPr id="22" name="Slide Number Placeholder 21"/>
          <p:cNvSpPr>
            <a:spLocks noGrp="1"/>
          </p:cNvSpPr>
          <p:nvPr>
            <p:ph type="sldNum" sz="quarter" idx="15"/>
          </p:nvPr>
        </p:nvSpPr>
        <p:spPr/>
        <p:txBody>
          <a:bodyPr rtlCol="0"/>
          <a:lstStyle/>
          <a:p>
            <a:fld id="{B477CE63-A02A-45A3-9D09-5F7F482A10A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5AAE371-5FC1-4E26-A9F5-E27888131BE6}" type="datetimeFigureOut">
              <a:rPr lang="en-US" smtClean="0"/>
              <a:pPr/>
              <a:t>28-Apr-19</a:t>
            </a:fld>
            <a:endParaRPr lang="en-US"/>
          </a:p>
        </p:txBody>
      </p:sp>
      <p:sp>
        <p:nvSpPr>
          <p:cNvPr id="18" name="Slide Number Placeholder 17"/>
          <p:cNvSpPr>
            <a:spLocks noGrp="1"/>
          </p:cNvSpPr>
          <p:nvPr>
            <p:ph type="sldNum" sz="quarter" idx="11"/>
          </p:nvPr>
        </p:nvSpPr>
        <p:spPr/>
        <p:txBody>
          <a:bodyPr rtlCol="0"/>
          <a:lstStyle/>
          <a:p>
            <a:fld id="{B477CE63-A02A-45A3-9D09-5F7F482A10A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AAE371-5FC1-4E26-A9F5-E27888131BE6}" type="datetimeFigureOut">
              <a:rPr lang="en-US" smtClean="0"/>
              <a:pPr/>
              <a:t>28-Apr-19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77CE63-A02A-45A3-9D09-5F7F482A1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295400"/>
            <a:ext cx="6172200" cy="827562"/>
          </a:xfrm>
        </p:spPr>
        <p:txBody>
          <a:bodyPr/>
          <a:lstStyle/>
          <a:p>
            <a:r>
              <a:rPr lang="en-US" dirty="0">
                <a:solidFill>
                  <a:srgbClr val="FF0000"/>
                </a:solidFill>
              </a:rPr>
              <a:t>JSP - </a:t>
            </a:r>
            <a:r>
              <a:rPr lang="en-US" dirty="0" smtClean="0">
                <a:solidFill>
                  <a:srgbClr val="FF0000"/>
                </a:solidFill>
              </a:rPr>
              <a:t>Syntax</a:t>
            </a:r>
            <a:endParaRPr lang="en-US" dirty="0">
              <a:solidFill>
                <a:srgbClr val="FF0000"/>
              </a:solidFill>
            </a:endParaRPr>
          </a:p>
        </p:txBody>
      </p:sp>
      <p:sp>
        <p:nvSpPr>
          <p:cNvPr id="3" name="Subtitle 2"/>
          <p:cNvSpPr>
            <a:spLocks noGrp="1"/>
          </p:cNvSpPr>
          <p:nvPr>
            <p:ph type="subTitle" idx="1"/>
          </p:nvPr>
        </p:nvSpPr>
        <p:spPr>
          <a:xfrm>
            <a:off x="1676400" y="2590800"/>
            <a:ext cx="6400800" cy="1295400"/>
          </a:xfrm>
        </p:spPr>
        <p:txBody>
          <a:bodyPr>
            <a:normAutofit/>
          </a:bodyPr>
          <a:lstStyle/>
          <a:p>
            <a:r>
              <a:rPr lang="en-US" dirty="0" err="1" smtClean="0">
                <a:solidFill>
                  <a:srgbClr val="002060"/>
                </a:solidFill>
              </a:rPr>
              <a:t>Shakti</a:t>
            </a:r>
            <a:r>
              <a:rPr lang="en-US" dirty="0" smtClean="0">
                <a:solidFill>
                  <a:srgbClr val="002060"/>
                </a:solidFill>
              </a:rPr>
              <a:t> </a:t>
            </a:r>
            <a:r>
              <a:rPr lang="en-US" dirty="0" err="1" smtClean="0">
                <a:solidFill>
                  <a:srgbClr val="002060"/>
                </a:solidFill>
              </a:rPr>
              <a:t>Prakash</a:t>
            </a:r>
            <a:endParaRPr lang="en-US" dirty="0" smtClean="0">
              <a:solidFill>
                <a:srgbClr val="002060"/>
              </a:solidFill>
            </a:endParaRPr>
          </a:p>
          <a:p>
            <a:r>
              <a:rPr lang="en-US" dirty="0" err="1" smtClean="0">
                <a:solidFill>
                  <a:srgbClr val="002060"/>
                </a:solidFill>
              </a:rPr>
              <a:t>Asstt</a:t>
            </a:r>
            <a:r>
              <a:rPr lang="en-US" dirty="0" smtClean="0">
                <a:solidFill>
                  <a:srgbClr val="002060"/>
                </a:solidFill>
              </a:rPr>
              <a:t>. Prof. Computer Applications</a:t>
            </a:r>
          </a:p>
          <a:p>
            <a:r>
              <a:rPr lang="en-US" dirty="0" smtClean="0">
                <a:solidFill>
                  <a:srgbClr val="002060"/>
                </a:solidFill>
              </a:rPr>
              <a:t>Govt. Degree College Anantnag</a:t>
            </a:r>
            <a:endParaRPr lang="en-US" dirty="0" smtClean="0">
              <a:solidFill>
                <a:srgbClr val="002060"/>
              </a:solidFill>
            </a:endParaRPr>
          </a:p>
        </p:txBody>
      </p:sp>
      <p:sp>
        <p:nvSpPr>
          <p:cNvPr id="4" name="Subtitle 2"/>
          <p:cNvSpPr txBox="1">
            <a:spLocks/>
          </p:cNvSpPr>
          <p:nvPr/>
        </p:nvSpPr>
        <p:spPr>
          <a:xfrm>
            <a:off x="152400" y="4724400"/>
            <a:ext cx="8686800" cy="10668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1900" b="0" i="0" u="none" strike="noStrike" kern="1200" cap="none" spc="0" normalizeH="0" baseline="0" noProof="0" dirty="0" smtClean="0">
                <a:ln>
                  <a:noFill/>
                </a:ln>
                <a:solidFill>
                  <a:srgbClr val="FF0000"/>
                </a:solidFill>
                <a:effectLst/>
                <a:uLnTx/>
                <a:uFillTx/>
                <a:latin typeface="+mn-lt"/>
                <a:ea typeface="+mn-ea"/>
                <a:cs typeface="+mn-cs"/>
              </a:rPr>
              <a:t>5th SEMESTER CORE – 11</a:t>
            </a:r>
            <a:r>
              <a:rPr kumimoji="0" lang="en-US" sz="1900" b="0" i="0" u="none" strike="noStrike" kern="1200" cap="none" spc="0" normalizeH="0" noProof="0" dirty="0" smtClean="0">
                <a:ln>
                  <a:noFill/>
                </a:ln>
                <a:solidFill>
                  <a:srgbClr val="FF0000"/>
                </a:solidFill>
                <a:effectLst/>
                <a:uLnTx/>
                <a:uFillTx/>
                <a:latin typeface="+mn-lt"/>
                <a:ea typeface="+mn-ea"/>
                <a:cs typeface="+mn-cs"/>
              </a:rPr>
              <a:t> </a:t>
            </a:r>
            <a:r>
              <a:rPr kumimoji="0" lang="en-US" sz="1900" b="0" i="0" u="none" strike="noStrike" kern="1200" cap="none" spc="0" normalizeH="0" baseline="0" noProof="0" dirty="0" smtClean="0">
                <a:ln>
                  <a:noFill/>
                </a:ln>
                <a:solidFill>
                  <a:srgbClr val="FF0000"/>
                </a:solidFill>
                <a:effectLst/>
                <a:uLnTx/>
                <a:uFillTx/>
                <a:latin typeface="+mn-lt"/>
                <a:ea typeface="+mn-ea"/>
                <a:cs typeface="+mn-cs"/>
              </a:rPr>
              <a:t> BCA516C1: INTERNET TECHNOLOGIES</a:t>
            </a:r>
            <a:endParaRPr kumimoji="0" lang="en-US" sz="1900" b="0" i="0" u="none" strike="noStrike" kern="1200" cap="none" spc="0" normalizeH="0" baseline="0" noProof="0" dirty="0">
              <a:ln>
                <a:noFill/>
              </a:ln>
              <a:solidFill>
                <a:srgbClr val="FF0000"/>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JSP Actions</a:t>
            </a:r>
            <a:br>
              <a:rPr lang="en-US" dirty="0" smtClean="0"/>
            </a:br>
            <a:endParaRPr lang="en-US" dirty="0"/>
          </a:p>
        </p:txBody>
      </p:sp>
      <p:sp>
        <p:nvSpPr>
          <p:cNvPr id="3" name="Content Placeholder 2"/>
          <p:cNvSpPr>
            <a:spLocks noGrp="1"/>
          </p:cNvSpPr>
          <p:nvPr>
            <p:ph sz="quarter" idx="1"/>
          </p:nvPr>
        </p:nvSpPr>
        <p:spPr>
          <a:xfrm>
            <a:off x="457200" y="838200"/>
            <a:ext cx="8229600" cy="5287963"/>
          </a:xfrm>
        </p:spPr>
        <p:txBody>
          <a:bodyPr>
            <a:normAutofit/>
          </a:bodyPr>
          <a:lstStyle/>
          <a:p>
            <a:r>
              <a:rPr lang="en-US" sz="2400" dirty="0" smtClean="0"/>
              <a:t>JSP </a:t>
            </a:r>
            <a:r>
              <a:rPr lang="en-US" sz="2400" dirty="0"/>
              <a:t>actions use </a:t>
            </a:r>
            <a:r>
              <a:rPr lang="en-US" sz="2400" b="1" dirty="0"/>
              <a:t>constructs</a:t>
            </a:r>
            <a:r>
              <a:rPr lang="en-US" sz="2400" dirty="0"/>
              <a:t> in XML syntax to control the behavior of the </a:t>
            </a:r>
            <a:r>
              <a:rPr lang="en-US" sz="2400" dirty="0" err="1"/>
              <a:t>servlet</a:t>
            </a:r>
            <a:r>
              <a:rPr lang="en-US" sz="2400" dirty="0"/>
              <a:t> engine. You can dynamically insert a file, reuse JavaBeans components, forward the user to another page, or generate HTML for the Java </a:t>
            </a:r>
            <a:r>
              <a:rPr lang="en-US" sz="2400" dirty="0" err="1"/>
              <a:t>plugin</a:t>
            </a:r>
            <a:r>
              <a:rPr lang="en-US" sz="2400" dirty="0"/>
              <a:t>.</a:t>
            </a:r>
          </a:p>
          <a:p>
            <a:endParaRPr lang="en-US" sz="2400" dirty="0" smtClean="0"/>
          </a:p>
          <a:p>
            <a:r>
              <a:rPr lang="en-US" sz="2400" dirty="0" smtClean="0">
                <a:solidFill>
                  <a:srgbClr val="FF0000"/>
                </a:solidFill>
              </a:rPr>
              <a:t>There </a:t>
            </a:r>
            <a:r>
              <a:rPr lang="en-US" sz="2400" dirty="0">
                <a:solidFill>
                  <a:srgbClr val="FF0000"/>
                </a:solidFill>
              </a:rPr>
              <a:t>is only one syntax for the Action element, as it conforms to the XML standard −</a:t>
            </a:r>
          </a:p>
          <a:p>
            <a:r>
              <a:rPr lang="en-US" sz="2400" dirty="0" smtClean="0"/>
              <a:t>&lt;</a:t>
            </a:r>
            <a:r>
              <a:rPr lang="en-US" sz="2400" dirty="0" err="1" smtClean="0"/>
              <a:t>jsp:action_name</a:t>
            </a:r>
            <a:r>
              <a:rPr lang="en-US" sz="2400" dirty="0" smtClean="0"/>
              <a:t> attribute="value" /&gt;</a:t>
            </a:r>
          </a:p>
          <a:p>
            <a:pPr>
              <a:buNone/>
            </a:pPr>
            <a:r>
              <a:rPr lang="en-US" sz="2400" dirty="0"/>
              <a:t>	</a:t>
            </a:r>
            <a:r>
              <a:rPr lang="en-US" sz="2400" dirty="0" smtClean="0"/>
              <a:t> </a:t>
            </a:r>
            <a:r>
              <a:rPr lang="en-US" sz="2400" dirty="0"/>
              <a:t>Action elements are basically predefined functions. </a:t>
            </a:r>
            <a:endParaRPr lang="en-US" sz="2400" dirty="0" smtClean="0"/>
          </a:p>
          <a:p>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914400"/>
          </a:xfrm>
        </p:spPr>
        <p:txBody>
          <a:bodyPr>
            <a:noAutofit/>
          </a:bodyPr>
          <a:lstStyle/>
          <a:p>
            <a:r>
              <a:rPr lang="en-US" sz="2000" dirty="0" smtClean="0"/>
              <a:t/>
            </a:r>
            <a:br>
              <a:rPr lang="en-US" sz="2000" dirty="0" smtClean="0"/>
            </a:br>
            <a:r>
              <a:rPr lang="en-US" sz="2000" dirty="0" smtClean="0"/>
              <a:t/>
            </a:r>
            <a:br>
              <a:rPr lang="en-US" sz="2000" dirty="0" smtClean="0"/>
            </a:br>
            <a:r>
              <a:rPr lang="en-US" sz="2000" dirty="0" smtClean="0"/>
              <a:t>Following table lists out the available JSP Actions </a:t>
            </a:r>
            <a:r>
              <a:rPr lang="en-US" sz="3600" dirty="0" smtClean="0"/>
              <a:t/>
            </a:r>
            <a:br>
              <a:rPr lang="en-US" sz="3600" dirty="0" smtClean="0"/>
            </a:br>
            <a:endParaRPr lang="en-US" sz="3600" dirty="0"/>
          </a:p>
        </p:txBody>
      </p:sp>
      <p:graphicFrame>
        <p:nvGraphicFramePr>
          <p:cNvPr id="4" name="Content Placeholder 3"/>
          <p:cNvGraphicFramePr>
            <a:graphicFrameLocks noGrp="1"/>
          </p:cNvGraphicFramePr>
          <p:nvPr>
            <p:ph sz="quarter" idx="1"/>
          </p:nvPr>
        </p:nvGraphicFramePr>
        <p:xfrm>
          <a:off x="228600" y="609600"/>
          <a:ext cx="8458200" cy="6233160"/>
        </p:xfrm>
        <a:graphic>
          <a:graphicData uri="http://schemas.openxmlformats.org/drawingml/2006/table">
            <a:tbl>
              <a:tblPr firstRow="1" bandRow="1">
                <a:tableStyleId>{7DF18680-E054-41AD-8BC1-D1AEF772440D}</a:tableStyleId>
              </a:tblPr>
              <a:tblGrid>
                <a:gridCol w="615142"/>
                <a:gridCol w="7843058"/>
              </a:tblGrid>
              <a:tr h="428158">
                <a:tc>
                  <a:txBody>
                    <a:bodyPr/>
                    <a:lstStyle/>
                    <a:p>
                      <a:pPr algn="ctr" fontAlgn="t"/>
                      <a:r>
                        <a:rPr lang="en-US" sz="1400" dirty="0" err="1" smtClean="0"/>
                        <a:t>S.No</a:t>
                      </a:r>
                      <a:endParaRPr lang="en-US" sz="1400" dirty="0"/>
                    </a:p>
                  </a:txBody>
                  <a:tcPr marL="76200" marR="76200" marT="76200" marB="76200"/>
                </a:tc>
                <a:tc>
                  <a:txBody>
                    <a:bodyPr/>
                    <a:lstStyle/>
                    <a:p>
                      <a:pPr algn="ctr" fontAlgn="t"/>
                      <a:r>
                        <a:rPr lang="en-US" sz="1400" dirty="0"/>
                        <a:t>Syntax &amp; Purpose</a:t>
                      </a:r>
                    </a:p>
                  </a:txBody>
                  <a:tcPr marL="76200" marR="76200" marT="76200" marB="76200"/>
                </a:tc>
              </a:tr>
              <a:tr h="562442">
                <a:tc>
                  <a:txBody>
                    <a:bodyPr/>
                    <a:lstStyle/>
                    <a:p>
                      <a:pPr algn="ctr" fontAlgn="ctr"/>
                      <a:r>
                        <a:rPr lang="en-US" sz="1400" dirty="0"/>
                        <a:t>1</a:t>
                      </a:r>
                    </a:p>
                  </a:txBody>
                  <a:tcPr marL="76200" marR="76200" marT="76200" marB="76200" anchor="ctr"/>
                </a:tc>
                <a:tc>
                  <a:txBody>
                    <a:bodyPr/>
                    <a:lstStyle/>
                    <a:p>
                      <a:pPr algn="just" fontAlgn="t"/>
                      <a:r>
                        <a:rPr lang="en-US" sz="1400" dirty="0" err="1"/>
                        <a:t>jsp:include</a:t>
                      </a:r>
                      <a:endParaRPr lang="en-US" sz="1400" dirty="0"/>
                    </a:p>
                    <a:p>
                      <a:pPr algn="just" fontAlgn="t"/>
                      <a:r>
                        <a:rPr lang="en-US" sz="1400" dirty="0"/>
                        <a:t>Includes a file at the time the page is requested.</a:t>
                      </a:r>
                      <a:endParaRPr lang="en-US" sz="1400" dirty="0">
                        <a:solidFill>
                          <a:srgbClr val="000000"/>
                        </a:solidFill>
                      </a:endParaRPr>
                    </a:p>
                  </a:txBody>
                  <a:tcPr marL="76200" marR="76200" marT="76200" marB="76200"/>
                </a:tc>
              </a:tr>
              <a:tr h="592922">
                <a:tc>
                  <a:txBody>
                    <a:bodyPr/>
                    <a:lstStyle/>
                    <a:p>
                      <a:pPr algn="ctr" fontAlgn="ctr"/>
                      <a:r>
                        <a:rPr lang="en-US" sz="1400"/>
                        <a:t>2</a:t>
                      </a:r>
                    </a:p>
                  </a:txBody>
                  <a:tcPr marL="76200" marR="76200" marT="76200" marB="76200" anchor="ctr"/>
                </a:tc>
                <a:tc>
                  <a:txBody>
                    <a:bodyPr/>
                    <a:lstStyle/>
                    <a:p>
                      <a:pPr algn="just" fontAlgn="t"/>
                      <a:r>
                        <a:rPr lang="en-US" sz="1400" dirty="0" err="1"/>
                        <a:t>jsp:useBean</a:t>
                      </a:r>
                      <a:endParaRPr lang="en-US" sz="1400" dirty="0"/>
                    </a:p>
                    <a:p>
                      <a:pPr algn="just" fontAlgn="t"/>
                      <a:r>
                        <a:rPr lang="en-US" sz="1400" dirty="0"/>
                        <a:t>Finds or instantiates a </a:t>
                      </a:r>
                      <a:r>
                        <a:rPr lang="en-US" sz="1400" dirty="0" err="1"/>
                        <a:t>JavaBean</a:t>
                      </a:r>
                      <a:r>
                        <a:rPr lang="en-US" sz="1400" dirty="0"/>
                        <a:t>.</a:t>
                      </a:r>
                      <a:endParaRPr lang="en-US" sz="1400" dirty="0">
                        <a:solidFill>
                          <a:srgbClr val="000000"/>
                        </a:solidFill>
                      </a:endParaRPr>
                    </a:p>
                  </a:txBody>
                  <a:tcPr marL="76200" marR="76200" marT="76200" marB="76200"/>
                </a:tc>
              </a:tr>
              <a:tr h="533400">
                <a:tc>
                  <a:txBody>
                    <a:bodyPr/>
                    <a:lstStyle/>
                    <a:p>
                      <a:pPr algn="ctr" fontAlgn="ctr"/>
                      <a:r>
                        <a:rPr lang="en-US" sz="1400" dirty="0"/>
                        <a:t>3</a:t>
                      </a:r>
                    </a:p>
                  </a:txBody>
                  <a:tcPr marL="76200" marR="76200" marT="76200" marB="76200" anchor="ctr"/>
                </a:tc>
                <a:tc>
                  <a:txBody>
                    <a:bodyPr/>
                    <a:lstStyle/>
                    <a:p>
                      <a:pPr algn="just" fontAlgn="t"/>
                      <a:r>
                        <a:rPr lang="en-US" sz="1400" dirty="0" err="1"/>
                        <a:t>jsp:setProperty</a:t>
                      </a:r>
                      <a:endParaRPr lang="en-US" sz="1400" dirty="0"/>
                    </a:p>
                    <a:p>
                      <a:pPr algn="just" fontAlgn="t"/>
                      <a:r>
                        <a:rPr lang="en-US" sz="1400" dirty="0"/>
                        <a:t>Sets the property of a </a:t>
                      </a:r>
                      <a:r>
                        <a:rPr lang="en-US" sz="1400" dirty="0" err="1"/>
                        <a:t>JavaBean</a:t>
                      </a:r>
                      <a:r>
                        <a:rPr lang="en-US" sz="1400" dirty="0"/>
                        <a:t>.</a:t>
                      </a:r>
                      <a:endParaRPr lang="en-US" sz="1400" dirty="0">
                        <a:solidFill>
                          <a:srgbClr val="000000"/>
                        </a:solidFill>
                      </a:endParaRPr>
                    </a:p>
                  </a:txBody>
                  <a:tcPr marL="76200" marR="76200" marT="76200" marB="76200"/>
                </a:tc>
              </a:tr>
              <a:tr h="563880">
                <a:tc>
                  <a:txBody>
                    <a:bodyPr/>
                    <a:lstStyle/>
                    <a:p>
                      <a:pPr algn="ctr" fontAlgn="ctr"/>
                      <a:r>
                        <a:rPr lang="en-US" sz="1400" dirty="0"/>
                        <a:t>4</a:t>
                      </a:r>
                    </a:p>
                  </a:txBody>
                  <a:tcPr marL="76200" marR="76200" marT="76200" marB="76200" anchor="ctr"/>
                </a:tc>
                <a:tc>
                  <a:txBody>
                    <a:bodyPr/>
                    <a:lstStyle/>
                    <a:p>
                      <a:pPr algn="just" fontAlgn="t"/>
                      <a:r>
                        <a:rPr lang="en-US" sz="1400" dirty="0" err="1"/>
                        <a:t>jsp:getProperty</a:t>
                      </a:r>
                      <a:endParaRPr lang="en-US" sz="1400" dirty="0"/>
                    </a:p>
                    <a:p>
                      <a:pPr algn="just" fontAlgn="t"/>
                      <a:r>
                        <a:rPr lang="en-US" sz="1400" dirty="0"/>
                        <a:t>Inserts the property of a </a:t>
                      </a:r>
                      <a:r>
                        <a:rPr lang="en-US" sz="1400" dirty="0" err="1"/>
                        <a:t>JavaBean</a:t>
                      </a:r>
                      <a:r>
                        <a:rPr lang="en-US" sz="1400" dirty="0"/>
                        <a:t> into the output.</a:t>
                      </a:r>
                      <a:endParaRPr lang="en-US" sz="1400" dirty="0">
                        <a:solidFill>
                          <a:srgbClr val="000000"/>
                        </a:solidFill>
                      </a:endParaRPr>
                    </a:p>
                  </a:txBody>
                  <a:tcPr marL="76200" marR="76200" marT="76200" marB="76200"/>
                </a:tc>
              </a:tr>
              <a:tr h="518160">
                <a:tc>
                  <a:txBody>
                    <a:bodyPr/>
                    <a:lstStyle/>
                    <a:p>
                      <a:pPr algn="ctr" fontAlgn="ctr"/>
                      <a:r>
                        <a:rPr lang="en-US" sz="1400" dirty="0"/>
                        <a:t>5</a:t>
                      </a:r>
                    </a:p>
                  </a:txBody>
                  <a:tcPr marL="76200" marR="76200" marT="76200" marB="76200" anchor="ctr"/>
                </a:tc>
                <a:tc>
                  <a:txBody>
                    <a:bodyPr/>
                    <a:lstStyle/>
                    <a:p>
                      <a:pPr algn="just" fontAlgn="t"/>
                      <a:r>
                        <a:rPr lang="en-US" sz="1400" dirty="0" err="1"/>
                        <a:t>jsp:forward</a:t>
                      </a:r>
                      <a:endParaRPr lang="en-US" sz="1400" dirty="0"/>
                    </a:p>
                    <a:p>
                      <a:pPr algn="just" fontAlgn="t"/>
                      <a:r>
                        <a:rPr lang="en-US" sz="1400" dirty="0"/>
                        <a:t>Forwards the requester to a new page.</a:t>
                      </a:r>
                      <a:endParaRPr lang="en-US" sz="1400" dirty="0">
                        <a:solidFill>
                          <a:srgbClr val="000000"/>
                        </a:solidFill>
                      </a:endParaRPr>
                    </a:p>
                  </a:txBody>
                  <a:tcPr marL="76200" marR="76200" marT="76200" marB="76200"/>
                </a:tc>
              </a:tr>
              <a:tr h="548640">
                <a:tc>
                  <a:txBody>
                    <a:bodyPr/>
                    <a:lstStyle/>
                    <a:p>
                      <a:pPr algn="ctr" fontAlgn="ctr"/>
                      <a:r>
                        <a:rPr lang="en-US" sz="1400" dirty="0"/>
                        <a:t>6</a:t>
                      </a:r>
                    </a:p>
                  </a:txBody>
                  <a:tcPr marL="76200" marR="76200" marT="76200" marB="76200" anchor="ctr"/>
                </a:tc>
                <a:tc>
                  <a:txBody>
                    <a:bodyPr/>
                    <a:lstStyle/>
                    <a:p>
                      <a:pPr algn="just" fontAlgn="t"/>
                      <a:r>
                        <a:rPr lang="en-US" sz="1400" dirty="0" err="1"/>
                        <a:t>jsp:plugin</a:t>
                      </a:r>
                      <a:endParaRPr lang="en-US" sz="1400" dirty="0"/>
                    </a:p>
                    <a:p>
                      <a:pPr algn="just" fontAlgn="t"/>
                      <a:r>
                        <a:rPr lang="en-US" sz="1400" dirty="0"/>
                        <a:t>Generates browser-specific code that makes an OBJECT or EMBED tag for the Java </a:t>
                      </a:r>
                      <a:r>
                        <a:rPr lang="en-US" sz="1400" dirty="0" err="1"/>
                        <a:t>plugin</a:t>
                      </a:r>
                      <a:r>
                        <a:rPr lang="en-US" sz="1400" dirty="0"/>
                        <a:t>.</a:t>
                      </a:r>
                      <a:endParaRPr lang="en-US" sz="1400" dirty="0">
                        <a:solidFill>
                          <a:srgbClr val="000000"/>
                        </a:solidFill>
                      </a:endParaRPr>
                    </a:p>
                  </a:txBody>
                  <a:tcPr marL="76200" marR="76200" marT="76200" marB="76200"/>
                </a:tc>
              </a:tr>
              <a:tr h="502920">
                <a:tc>
                  <a:txBody>
                    <a:bodyPr/>
                    <a:lstStyle/>
                    <a:p>
                      <a:pPr algn="ctr" fontAlgn="ctr"/>
                      <a:r>
                        <a:rPr lang="en-US" sz="1400"/>
                        <a:t>7</a:t>
                      </a:r>
                    </a:p>
                  </a:txBody>
                  <a:tcPr marL="76200" marR="76200" marT="76200" marB="76200" anchor="ctr"/>
                </a:tc>
                <a:tc>
                  <a:txBody>
                    <a:bodyPr/>
                    <a:lstStyle/>
                    <a:p>
                      <a:pPr algn="just" fontAlgn="t"/>
                      <a:r>
                        <a:rPr lang="en-US" sz="1400" dirty="0" err="1"/>
                        <a:t>jsp:element</a:t>
                      </a:r>
                      <a:endParaRPr lang="en-US" sz="1400" dirty="0"/>
                    </a:p>
                    <a:p>
                      <a:pPr algn="just" fontAlgn="t"/>
                      <a:r>
                        <a:rPr lang="en-US" sz="1400" dirty="0"/>
                        <a:t>Defines XML elements dynamically.</a:t>
                      </a:r>
                      <a:endParaRPr lang="en-US" sz="1400" dirty="0">
                        <a:solidFill>
                          <a:srgbClr val="000000"/>
                        </a:solidFill>
                      </a:endParaRPr>
                    </a:p>
                  </a:txBody>
                  <a:tcPr marL="76200" marR="76200" marT="76200" marB="76200"/>
                </a:tc>
              </a:tr>
              <a:tr h="533400">
                <a:tc>
                  <a:txBody>
                    <a:bodyPr/>
                    <a:lstStyle/>
                    <a:p>
                      <a:pPr algn="ctr" fontAlgn="ctr"/>
                      <a:r>
                        <a:rPr lang="en-US" sz="1400"/>
                        <a:t>8</a:t>
                      </a:r>
                    </a:p>
                  </a:txBody>
                  <a:tcPr marL="76200" marR="76200" marT="76200" marB="76200" anchor="ctr"/>
                </a:tc>
                <a:tc>
                  <a:txBody>
                    <a:bodyPr/>
                    <a:lstStyle/>
                    <a:p>
                      <a:pPr algn="just" fontAlgn="t"/>
                      <a:r>
                        <a:rPr lang="en-US" sz="1400" dirty="0" err="1"/>
                        <a:t>jsp:attribute</a:t>
                      </a:r>
                      <a:endParaRPr lang="en-US" sz="1400" dirty="0"/>
                    </a:p>
                    <a:p>
                      <a:pPr algn="just" fontAlgn="t"/>
                      <a:r>
                        <a:rPr lang="en-US" sz="1400" dirty="0"/>
                        <a:t>Defines dynamically-defined XML element's attribute.</a:t>
                      </a:r>
                      <a:endParaRPr lang="en-US" sz="1400" dirty="0">
                        <a:solidFill>
                          <a:srgbClr val="000000"/>
                        </a:solidFill>
                      </a:endParaRPr>
                    </a:p>
                  </a:txBody>
                  <a:tcPr marL="76200" marR="76200" marT="76200" marB="76200"/>
                </a:tc>
              </a:tr>
              <a:tr h="563880">
                <a:tc>
                  <a:txBody>
                    <a:bodyPr/>
                    <a:lstStyle/>
                    <a:p>
                      <a:pPr algn="ctr" fontAlgn="ctr"/>
                      <a:r>
                        <a:rPr lang="en-US" sz="1400"/>
                        <a:t>9</a:t>
                      </a:r>
                    </a:p>
                  </a:txBody>
                  <a:tcPr marL="76200" marR="76200" marT="76200" marB="76200" anchor="ctr"/>
                </a:tc>
                <a:tc>
                  <a:txBody>
                    <a:bodyPr/>
                    <a:lstStyle/>
                    <a:p>
                      <a:pPr algn="just" fontAlgn="t"/>
                      <a:r>
                        <a:rPr lang="en-US" sz="1400" dirty="0" err="1"/>
                        <a:t>jsp:body</a:t>
                      </a:r>
                      <a:endParaRPr lang="en-US" sz="1400" dirty="0"/>
                    </a:p>
                    <a:p>
                      <a:pPr algn="just" fontAlgn="t"/>
                      <a:r>
                        <a:rPr lang="en-US" sz="1400" dirty="0"/>
                        <a:t>Defines dynamically-defined XML element's body.</a:t>
                      </a:r>
                      <a:endParaRPr lang="en-US" sz="1400" dirty="0">
                        <a:solidFill>
                          <a:srgbClr val="000000"/>
                        </a:solidFill>
                      </a:endParaRPr>
                    </a:p>
                  </a:txBody>
                  <a:tcPr marL="76200" marR="76200" marT="76200" marB="76200"/>
                </a:tc>
              </a:tr>
              <a:tr h="434105">
                <a:tc>
                  <a:txBody>
                    <a:bodyPr/>
                    <a:lstStyle/>
                    <a:p>
                      <a:pPr algn="ctr" fontAlgn="ctr"/>
                      <a:r>
                        <a:rPr lang="en-US" sz="1400"/>
                        <a:t>10</a:t>
                      </a:r>
                    </a:p>
                  </a:txBody>
                  <a:tcPr marL="76200" marR="76200" marT="76200" marB="76200" anchor="ctr"/>
                </a:tc>
                <a:tc>
                  <a:txBody>
                    <a:bodyPr/>
                    <a:lstStyle/>
                    <a:p>
                      <a:pPr algn="just" fontAlgn="t"/>
                      <a:r>
                        <a:rPr lang="en-US" sz="1400" dirty="0" err="1"/>
                        <a:t>jsp:text</a:t>
                      </a:r>
                      <a:endParaRPr lang="en-US" sz="1400" dirty="0"/>
                    </a:p>
                    <a:p>
                      <a:pPr algn="just" fontAlgn="t"/>
                      <a:r>
                        <a:rPr lang="en-US" sz="1400" dirty="0"/>
                        <a:t>Used to write template text in JSP pages and documents.</a:t>
                      </a:r>
                      <a:endParaRPr lang="en-US" sz="1400" dirty="0">
                        <a:solidFill>
                          <a:srgbClr val="000000"/>
                        </a:solidFill>
                      </a:endParaRPr>
                    </a:p>
                  </a:txBody>
                  <a:tcPr marL="76200" marR="76200" marT="76200" marB="76200"/>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305800" cy="914400"/>
          </a:xfrm>
        </p:spPr>
        <p:txBody>
          <a:bodyPr>
            <a:normAutofit fontScale="90000"/>
          </a:bodyPr>
          <a:lstStyle/>
          <a:p>
            <a:r>
              <a:rPr lang="en-US" dirty="0" smtClean="0"/>
              <a:t/>
            </a:r>
            <a:br>
              <a:rPr lang="en-US" dirty="0" smtClean="0"/>
            </a:br>
            <a:r>
              <a:rPr lang="en-US" sz="2700" dirty="0" smtClean="0"/>
              <a:t>JSP Implicit Objects</a:t>
            </a:r>
            <a:r>
              <a:rPr lang="en-US" dirty="0" smtClean="0"/>
              <a:t/>
            </a:r>
            <a:br>
              <a:rPr lang="en-US" dirty="0" smtClean="0"/>
            </a:br>
            <a:endParaRPr lang="en-US" dirty="0"/>
          </a:p>
        </p:txBody>
      </p:sp>
      <p:sp>
        <p:nvSpPr>
          <p:cNvPr id="3" name="Content Placeholder 2"/>
          <p:cNvSpPr>
            <a:spLocks noGrp="1"/>
          </p:cNvSpPr>
          <p:nvPr>
            <p:ph sz="quarter" idx="1"/>
          </p:nvPr>
        </p:nvSpPr>
        <p:spPr>
          <a:xfrm>
            <a:off x="457200" y="457200"/>
            <a:ext cx="8229600" cy="6248400"/>
          </a:xfrm>
        </p:spPr>
        <p:txBody>
          <a:bodyPr/>
          <a:lstStyle/>
          <a:p>
            <a:r>
              <a:rPr lang="en-US" sz="1800" dirty="0" smtClean="0"/>
              <a:t>JSP </a:t>
            </a:r>
            <a:r>
              <a:rPr lang="en-US" sz="1800" dirty="0"/>
              <a:t>supports nine automatically defined variables, which are also called implicit objects. These variables are </a:t>
            </a:r>
            <a:r>
              <a:rPr lang="en-US" sz="2000" dirty="0" smtClean="0"/>
              <a:t>−</a:t>
            </a:r>
          </a:p>
          <a:p>
            <a:endParaRPr lang="en-US" sz="1800" dirty="0" smtClean="0"/>
          </a:p>
        </p:txBody>
      </p:sp>
      <p:graphicFrame>
        <p:nvGraphicFramePr>
          <p:cNvPr id="4" name="Table 3"/>
          <p:cNvGraphicFramePr>
            <a:graphicFrameLocks noGrp="1"/>
          </p:cNvGraphicFramePr>
          <p:nvPr/>
        </p:nvGraphicFramePr>
        <p:xfrm>
          <a:off x="228600" y="1082040"/>
          <a:ext cx="8458200" cy="5852160"/>
        </p:xfrm>
        <a:graphic>
          <a:graphicData uri="http://schemas.openxmlformats.org/drawingml/2006/table">
            <a:tbl>
              <a:tblPr firstRow="1" bandRow="1">
                <a:tableStyleId>{7DF18680-E054-41AD-8BC1-D1AEF772440D}</a:tableStyleId>
              </a:tblPr>
              <a:tblGrid>
                <a:gridCol w="762000"/>
                <a:gridCol w="7696200"/>
              </a:tblGrid>
              <a:tr h="370840">
                <a:tc>
                  <a:txBody>
                    <a:bodyPr/>
                    <a:lstStyle/>
                    <a:p>
                      <a:pPr algn="l" fontAlgn="t"/>
                      <a:r>
                        <a:rPr lang="en-US" dirty="0" err="1" smtClean="0"/>
                        <a:t>S.No</a:t>
                      </a:r>
                      <a:endParaRPr lang="en-US" dirty="0"/>
                    </a:p>
                  </a:txBody>
                  <a:tcPr marL="76200" marR="76200" marT="76200" marB="76200"/>
                </a:tc>
                <a:tc>
                  <a:txBody>
                    <a:bodyPr/>
                    <a:lstStyle/>
                    <a:p>
                      <a:pPr algn="ctr" fontAlgn="t"/>
                      <a:r>
                        <a:rPr lang="en-US" dirty="0"/>
                        <a:t>Object &amp; Description</a:t>
                      </a:r>
                    </a:p>
                  </a:txBody>
                  <a:tcPr marL="76200" marR="76200" marT="76200" marB="76200"/>
                </a:tc>
              </a:tr>
              <a:tr h="370840">
                <a:tc>
                  <a:txBody>
                    <a:bodyPr/>
                    <a:lstStyle/>
                    <a:p>
                      <a:pPr algn="ctr" fontAlgn="ctr"/>
                      <a:r>
                        <a:rPr lang="en-US" sz="1400" dirty="0"/>
                        <a:t>1</a:t>
                      </a:r>
                    </a:p>
                  </a:txBody>
                  <a:tcPr marL="76200" marR="76200" marT="76200" marB="76200" anchor="ctr"/>
                </a:tc>
                <a:tc>
                  <a:txBody>
                    <a:bodyPr/>
                    <a:lstStyle/>
                    <a:p>
                      <a:pPr algn="just" fontAlgn="t"/>
                      <a:r>
                        <a:rPr lang="en-US" sz="1400" dirty="0"/>
                        <a:t>request</a:t>
                      </a:r>
                    </a:p>
                    <a:p>
                      <a:pPr algn="just" fontAlgn="t"/>
                      <a:r>
                        <a:rPr lang="en-US" sz="1400" dirty="0"/>
                        <a:t>This is the </a:t>
                      </a:r>
                      <a:r>
                        <a:rPr lang="en-US" sz="1400" dirty="0" err="1"/>
                        <a:t>HttpServletRequest</a:t>
                      </a:r>
                      <a:r>
                        <a:rPr lang="en-US" sz="1400" dirty="0"/>
                        <a:t> object associated with the request.</a:t>
                      </a:r>
                      <a:endParaRPr lang="en-US" sz="1400" dirty="0">
                        <a:solidFill>
                          <a:srgbClr val="000000"/>
                        </a:solidFill>
                      </a:endParaRPr>
                    </a:p>
                  </a:txBody>
                  <a:tcPr marL="76200" marR="76200" marT="76200" marB="76200"/>
                </a:tc>
              </a:tr>
              <a:tr h="370840">
                <a:tc>
                  <a:txBody>
                    <a:bodyPr/>
                    <a:lstStyle/>
                    <a:p>
                      <a:pPr algn="ctr" fontAlgn="ctr"/>
                      <a:r>
                        <a:rPr lang="en-US" sz="1400" dirty="0"/>
                        <a:t>2</a:t>
                      </a:r>
                    </a:p>
                  </a:txBody>
                  <a:tcPr marL="76200" marR="76200" marT="76200" marB="76200" anchor="ctr"/>
                </a:tc>
                <a:tc>
                  <a:txBody>
                    <a:bodyPr/>
                    <a:lstStyle/>
                    <a:p>
                      <a:pPr algn="just" fontAlgn="t"/>
                      <a:r>
                        <a:rPr lang="en-US" sz="1400" dirty="0"/>
                        <a:t>response</a:t>
                      </a:r>
                    </a:p>
                    <a:p>
                      <a:pPr algn="just" fontAlgn="t"/>
                      <a:r>
                        <a:rPr lang="en-US" sz="1400" dirty="0"/>
                        <a:t>This is the </a:t>
                      </a:r>
                      <a:r>
                        <a:rPr lang="en-US" sz="1400" dirty="0" err="1"/>
                        <a:t>HttpServletResponse</a:t>
                      </a:r>
                      <a:r>
                        <a:rPr lang="en-US" sz="1400" dirty="0"/>
                        <a:t> object associated with the response to the client.</a:t>
                      </a:r>
                      <a:endParaRPr lang="en-US" sz="1400" dirty="0">
                        <a:solidFill>
                          <a:srgbClr val="000000"/>
                        </a:solidFill>
                      </a:endParaRPr>
                    </a:p>
                  </a:txBody>
                  <a:tcPr marL="76200" marR="76200" marT="76200" marB="76200"/>
                </a:tc>
              </a:tr>
              <a:tr h="370840">
                <a:tc>
                  <a:txBody>
                    <a:bodyPr/>
                    <a:lstStyle/>
                    <a:p>
                      <a:pPr algn="ctr" fontAlgn="ctr"/>
                      <a:r>
                        <a:rPr lang="en-US" sz="1400"/>
                        <a:t>3</a:t>
                      </a:r>
                    </a:p>
                  </a:txBody>
                  <a:tcPr marL="76200" marR="76200" marT="76200" marB="76200" anchor="ctr"/>
                </a:tc>
                <a:tc>
                  <a:txBody>
                    <a:bodyPr/>
                    <a:lstStyle/>
                    <a:p>
                      <a:pPr algn="just" fontAlgn="t"/>
                      <a:r>
                        <a:rPr lang="en-US" sz="1400" dirty="0"/>
                        <a:t>out</a:t>
                      </a:r>
                    </a:p>
                    <a:p>
                      <a:pPr algn="just" fontAlgn="t"/>
                      <a:r>
                        <a:rPr lang="en-US" sz="1400" dirty="0"/>
                        <a:t>This is the </a:t>
                      </a:r>
                      <a:r>
                        <a:rPr lang="en-US" sz="1400" dirty="0" err="1"/>
                        <a:t>PrintWriter</a:t>
                      </a:r>
                      <a:r>
                        <a:rPr lang="en-US" sz="1400" dirty="0"/>
                        <a:t> object used to send output to the client.</a:t>
                      </a:r>
                      <a:endParaRPr lang="en-US" sz="1400" dirty="0">
                        <a:solidFill>
                          <a:srgbClr val="000000"/>
                        </a:solidFill>
                      </a:endParaRPr>
                    </a:p>
                  </a:txBody>
                  <a:tcPr marL="76200" marR="76200" marT="76200" marB="76200"/>
                </a:tc>
              </a:tr>
              <a:tr h="370840">
                <a:tc>
                  <a:txBody>
                    <a:bodyPr/>
                    <a:lstStyle/>
                    <a:p>
                      <a:pPr algn="ctr" fontAlgn="ctr"/>
                      <a:r>
                        <a:rPr lang="en-US" sz="1400"/>
                        <a:t>4</a:t>
                      </a:r>
                    </a:p>
                  </a:txBody>
                  <a:tcPr marL="76200" marR="76200" marT="76200" marB="76200" anchor="ctr"/>
                </a:tc>
                <a:tc>
                  <a:txBody>
                    <a:bodyPr/>
                    <a:lstStyle/>
                    <a:p>
                      <a:pPr algn="just" fontAlgn="t"/>
                      <a:r>
                        <a:rPr lang="en-US" sz="1400" dirty="0"/>
                        <a:t>session</a:t>
                      </a:r>
                    </a:p>
                    <a:p>
                      <a:pPr algn="just" fontAlgn="t"/>
                      <a:r>
                        <a:rPr lang="en-US" sz="1400" dirty="0"/>
                        <a:t>This is the </a:t>
                      </a:r>
                      <a:r>
                        <a:rPr lang="en-US" sz="1400" dirty="0" err="1"/>
                        <a:t>HttpSession</a:t>
                      </a:r>
                      <a:r>
                        <a:rPr lang="en-US" sz="1400" dirty="0"/>
                        <a:t> object associated with the request.</a:t>
                      </a:r>
                      <a:endParaRPr lang="en-US" sz="1400" dirty="0">
                        <a:solidFill>
                          <a:srgbClr val="000000"/>
                        </a:solidFill>
                      </a:endParaRPr>
                    </a:p>
                  </a:txBody>
                  <a:tcPr marL="76200" marR="76200" marT="76200" marB="76200"/>
                </a:tc>
              </a:tr>
              <a:tr h="370840">
                <a:tc>
                  <a:txBody>
                    <a:bodyPr/>
                    <a:lstStyle/>
                    <a:p>
                      <a:pPr algn="ctr" fontAlgn="ctr"/>
                      <a:r>
                        <a:rPr lang="en-US" sz="1400"/>
                        <a:t>5</a:t>
                      </a:r>
                    </a:p>
                  </a:txBody>
                  <a:tcPr marL="76200" marR="76200" marT="76200" marB="76200" anchor="ctr"/>
                </a:tc>
                <a:tc>
                  <a:txBody>
                    <a:bodyPr/>
                    <a:lstStyle/>
                    <a:p>
                      <a:pPr algn="just" fontAlgn="t"/>
                      <a:r>
                        <a:rPr lang="en-US" sz="1400" dirty="0"/>
                        <a:t>application</a:t>
                      </a:r>
                    </a:p>
                    <a:p>
                      <a:pPr algn="just" fontAlgn="t"/>
                      <a:r>
                        <a:rPr lang="en-US" sz="1400" dirty="0"/>
                        <a:t>This is the </a:t>
                      </a:r>
                      <a:r>
                        <a:rPr lang="en-US" sz="1400" dirty="0" err="1"/>
                        <a:t>ServletContext</a:t>
                      </a:r>
                      <a:r>
                        <a:rPr lang="en-US" sz="1400" dirty="0"/>
                        <a:t> object associated with the application context.</a:t>
                      </a:r>
                      <a:endParaRPr lang="en-US" sz="1400" dirty="0">
                        <a:solidFill>
                          <a:srgbClr val="000000"/>
                        </a:solidFill>
                      </a:endParaRPr>
                    </a:p>
                  </a:txBody>
                  <a:tcPr marL="76200" marR="76200" marT="76200" marB="76200"/>
                </a:tc>
              </a:tr>
              <a:tr h="370840">
                <a:tc>
                  <a:txBody>
                    <a:bodyPr/>
                    <a:lstStyle/>
                    <a:p>
                      <a:pPr algn="ctr" fontAlgn="ctr"/>
                      <a:r>
                        <a:rPr lang="en-US" sz="1400" dirty="0"/>
                        <a:t>6</a:t>
                      </a:r>
                    </a:p>
                  </a:txBody>
                  <a:tcPr marL="76200" marR="76200" marT="76200" marB="76200" anchor="ctr"/>
                </a:tc>
                <a:tc>
                  <a:txBody>
                    <a:bodyPr/>
                    <a:lstStyle/>
                    <a:p>
                      <a:pPr algn="just" fontAlgn="t"/>
                      <a:r>
                        <a:rPr lang="en-US" sz="1400" dirty="0" err="1"/>
                        <a:t>config</a:t>
                      </a:r>
                      <a:endParaRPr lang="en-US" sz="1400" dirty="0"/>
                    </a:p>
                    <a:p>
                      <a:pPr algn="just" fontAlgn="t"/>
                      <a:r>
                        <a:rPr lang="en-US" sz="1400" dirty="0"/>
                        <a:t>This is the </a:t>
                      </a:r>
                      <a:r>
                        <a:rPr lang="en-US" sz="1400" dirty="0" err="1"/>
                        <a:t>ServletConfig</a:t>
                      </a:r>
                      <a:r>
                        <a:rPr lang="en-US" sz="1400" dirty="0"/>
                        <a:t> object associated with the page.</a:t>
                      </a:r>
                      <a:endParaRPr lang="en-US" sz="1400" dirty="0">
                        <a:solidFill>
                          <a:srgbClr val="000000"/>
                        </a:solidFill>
                      </a:endParaRPr>
                    </a:p>
                  </a:txBody>
                  <a:tcPr marL="76200" marR="76200" marT="76200" marB="76200"/>
                </a:tc>
              </a:tr>
              <a:tr h="370840">
                <a:tc>
                  <a:txBody>
                    <a:bodyPr/>
                    <a:lstStyle/>
                    <a:p>
                      <a:pPr algn="ctr" fontAlgn="ctr"/>
                      <a:r>
                        <a:rPr lang="en-US" sz="1400"/>
                        <a:t>7</a:t>
                      </a:r>
                    </a:p>
                  </a:txBody>
                  <a:tcPr marL="76200" marR="76200" marT="76200" marB="76200" anchor="ctr"/>
                </a:tc>
                <a:tc>
                  <a:txBody>
                    <a:bodyPr/>
                    <a:lstStyle/>
                    <a:p>
                      <a:pPr algn="just" fontAlgn="t"/>
                      <a:r>
                        <a:rPr lang="en-US" sz="1400" dirty="0" err="1"/>
                        <a:t>pageContext</a:t>
                      </a:r>
                      <a:endParaRPr lang="en-US" sz="1400" dirty="0"/>
                    </a:p>
                    <a:p>
                      <a:pPr algn="just" fontAlgn="t"/>
                      <a:r>
                        <a:rPr lang="en-US" sz="1400" dirty="0"/>
                        <a:t>This encapsulates use of server-specific features like higher performance </a:t>
                      </a:r>
                      <a:r>
                        <a:rPr lang="en-US" sz="1400" dirty="0" err="1"/>
                        <a:t>JspWriters</a:t>
                      </a:r>
                      <a:r>
                        <a:rPr lang="en-US" sz="1400" dirty="0"/>
                        <a:t>.</a:t>
                      </a:r>
                      <a:endParaRPr lang="en-US" sz="1400" dirty="0">
                        <a:solidFill>
                          <a:srgbClr val="000000"/>
                        </a:solidFill>
                      </a:endParaRPr>
                    </a:p>
                  </a:txBody>
                  <a:tcPr marL="76200" marR="76200" marT="76200" marB="76200"/>
                </a:tc>
              </a:tr>
              <a:tr h="370840">
                <a:tc>
                  <a:txBody>
                    <a:bodyPr/>
                    <a:lstStyle/>
                    <a:p>
                      <a:pPr algn="ctr" fontAlgn="ctr"/>
                      <a:r>
                        <a:rPr lang="en-US" sz="1400"/>
                        <a:t>8</a:t>
                      </a:r>
                    </a:p>
                  </a:txBody>
                  <a:tcPr marL="76200" marR="76200" marT="76200" marB="76200" anchor="ctr"/>
                </a:tc>
                <a:tc>
                  <a:txBody>
                    <a:bodyPr/>
                    <a:lstStyle/>
                    <a:p>
                      <a:pPr algn="just" fontAlgn="t"/>
                      <a:r>
                        <a:rPr lang="en-US" sz="1400" dirty="0"/>
                        <a:t>page</a:t>
                      </a:r>
                    </a:p>
                    <a:p>
                      <a:pPr algn="just" fontAlgn="t"/>
                      <a:r>
                        <a:rPr lang="en-US" sz="1400" dirty="0"/>
                        <a:t>This is simply a synonym for this, and is used to call the methods defined by the translated </a:t>
                      </a:r>
                      <a:r>
                        <a:rPr lang="en-US" sz="1400" dirty="0" err="1"/>
                        <a:t>servlet</a:t>
                      </a:r>
                      <a:r>
                        <a:rPr lang="en-US" sz="1400" dirty="0"/>
                        <a:t> class.</a:t>
                      </a:r>
                      <a:endParaRPr lang="en-US" sz="1400" dirty="0">
                        <a:solidFill>
                          <a:srgbClr val="000000"/>
                        </a:solidFill>
                      </a:endParaRPr>
                    </a:p>
                  </a:txBody>
                  <a:tcPr marL="76200" marR="76200" marT="76200" marB="76200"/>
                </a:tc>
              </a:tr>
              <a:tr h="370840">
                <a:tc>
                  <a:txBody>
                    <a:bodyPr/>
                    <a:lstStyle/>
                    <a:p>
                      <a:pPr algn="ctr" fontAlgn="ctr"/>
                      <a:r>
                        <a:rPr lang="en-US" sz="1400"/>
                        <a:t>9</a:t>
                      </a:r>
                    </a:p>
                  </a:txBody>
                  <a:tcPr marL="76200" marR="76200" marT="76200" marB="76200" anchor="ctr"/>
                </a:tc>
                <a:tc>
                  <a:txBody>
                    <a:bodyPr/>
                    <a:lstStyle/>
                    <a:p>
                      <a:pPr algn="just" fontAlgn="t"/>
                      <a:r>
                        <a:rPr lang="en-US" sz="1400" dirty="0"/>
                        <a:t>Exception</a:t>
                      </a:r>
                    </a:p>
                    <a:p>
                      <a:pPr algn="just" fontAlgn="t"/>
                      <a:r>
                        <a:rPr lang="en-US" sz="1400" dirty="0"/>
                        <a:t>The Exception object allows the exception data to be accessed by designated JSP.</a:t>
                      </a:r>
                      <a:endParaRPr lang="en-US" sz="1400" dirty="0">
                        <a:solidFill>
                          <a:srgbClr val="000000"/>
                        </a:solidFill>
                      </a:endParaRPr>
                    </a:p>
                  </a:txBody>
                  <a:tcPr marL="76200" marR="76200" marT="76200" marB="7620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The </a:t>
            </a:r>
            <a:r>
              <a:rPr lang="en-US" dirty="0" err="1" smtClean="0"/>
              <a:t>Scriptlet</a:t>
            </a:r>
            <a:r>
              <a:rPr lang="en-US" dirty="0" smtClean="0"/>
              <a:t/>
            </a:r>
            <a:br>
              <a:rPr lang="en-US" dirty="0" smtClean="0"/>
            </a:br>
            <a:endParaRPr lang="en-US" dirty="0"/>
          </a:p>
        </p:txBody>
      </p:sp>
      <p:sp>
        <p:nvSpPr>
          <p:cNvPr id="3" name="Content Placeholder 2"/>
          <p:cNvSpPr>
            <a:spLocks noGrp="1"/>
          </p:cNvSpPr>
          <p:nvPr>
            <p:ph sz="quarter" idx="1"/>
          </p:nvPr>
        </p:nvSpPr>
        <p:spPr>
          <a:xfrm>
            <a:off x="457200" y="914400"/>
            <a:ext cx="8229600" cy="5410200"/>
          </a:xfrm>
        </p:spPr>
        <p:txBody>
          <a:bodyPr>
            <a:normAutofit/>
          </a:bodyPr>
          <a:lstStyle/>
          <a:p>
            <a:r>
              <a:rPr lang="en-US" dirty="0" smtClean="0"/>
              <a:t>A </a:t>
            </a:r>
            <a:r>
              <a:rPr lang="en-US" dirty="0" err="1"/>
              <a:t>scriptlet</a:t>
            </a:r>
            <a:r>
              <a:rPr lang="en-US" dirty="0"/>
              <a:t> can contain any number of JAVA language statements, variable or method declarations, or expressions that are valid in the page scripting language.</a:t>
            </a:r>
          </a:p>
          <a:p>
            <a:r>
              <a:rPr lang="en-US" dirty="0"/>
              <a:t>Following is the syntax of </a:t>
            </a:r>
            <a:r>
              <a:rPr lang="en-US" dirty="0" err="1"/>
              <a:t>Scriptlet</a:t>
            </a:r>
            <a:r>
              <a:rPr lang="en-US" dirty="0"/>
              <a:t> −</a:t>
            </a:r>
          </a:p>
          <a:p>
            <a:r>
              <a:rPr lang="en-US" dirty="0" smtClean="0"/>
              <a:t>&lt;% code fragment %&gt; </a:t>
            </a:r>
            <a:r>
              <a:rPr lang="en-US" dirty="0"/>
              <a:t>You can write the XML equivalent of the above syntax as follows −</a:t>
            </a:r>
          </a:p>
          <a:p>
            <a:r>
              <a:rPr lang="en-US" dirty="0" smtClean="0"/>
              <a:t>&lt;</a:t>
            </a:r>
            <a:r>
              <a:rPr lang="en-US" dirty="0" err="1" smtClean="0"/>
              <a:t>jsp:scriptlet</a:t>
            </a:r>
            <a:r>
              <a:rPr lang="en-US" dirty="0" smtClean="0"/>
              <a:t>&gt; code fragment &lt;/</a:t>
            </a:r>
            <a:r>
              <a:rPr lang="en-US" dirty="0" err="1" smtClean="0"/>
              <a:t>jsp:scriptlet</a:t>
            </a:r>
            <a:r>
              <a:rPr lang="en-US" dirty="0" smtClean="0"/>
              <a:t>&gt; </a:t>
            </a:r>
            <a:r>
              <a:rPr lang="en-US" dirty="0"/>
              <a:t>Any text, HTML tags, or JSP elements you write must be outside the </a:t>
            </a:r>
            <a:r>
              <a:rPr lang="en-US" dirty="0" err="1"/>
              <a:t>scriptlet</a:t>
            </a:r>
            <a:r>
              <a:rPr lang="en-US" dirty="0"/>
              <a:t>. Following is the simple and first example for JSP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686800" cy="1570038"/>
          </a:xfrm>
        </p:spPr>
        <p:txBody>
          <a:bodyPr>
            <a:noAutofit/>
          </a:bodyPr>
          <a:lstStyle/>
          <a:p>
            <a:r>
              <a:rPr lang="en-US" sz="3600" dirty="0" smtClean="0"/>
              <a:t/>
            </a:r>
            <a:br>
              <a:rPr lang="en-US" sz="3600" dirty="0" smtClean="0"/>
            </a:br>
            <a:r>
              <a:rPr lang="en-US" sz="3600" dirty="0" smtClean="0"/>
              <a:t/>
            </a:r>
            <a:br>
              <a:rPr lang="en-US" sz="3600" dirty="0" smtClean="0"/>
            </a:br>
            <a:r>
              <a:rPr lang="en-US" sz="3600" dirty="0" smtClean="0"/>
              <a:t>Following is the simple and first example for JSP </a:t>
            </a:r>
            <a:br>
              <a:rPr lang="en-US" sz="3600" dirty="0" smtClean="0"/>
            </a:br>
            <a:endParaRPr lang="en-US" sz="3600" dirty="0"/>
          </a:p>
        </p:txBody>
      </p:sp>
      <p:sp>
        <p:nvSpPr>
          <p:cNvPr id="3" name="Content Placeholder 2"/>
          <p:cNvSpPr>
            <a:spLocks noGrp="1"/>
          </p:cNvSpPr>
          <p:nvPr>
            <p:ph sz="quarter" idx="1"/>
          </p:nvPr>
        </p:nvSpPr>
        <p:spPr>
          <a:xfrm>
            <a:off x="457200" y="1295400"/>
            <a:ext cx="8229600" cy="4830763"/>
          </a:xfrm>
        </p:spPr>
        <p:txBody>
          <a:bodyPr>
            <a:normAutofit/>
          </a:bodyPr>
          <a:lstStyle/>
          <a:p>
            <a:pPr>
              <a:buNone/>
            </a:pPr>
            <a:r>
              <a:rPr lang="en-US" dirty="0" smtClean="0"/>
              <a:t>&lt;</a:t>
            </a:r>
            <a:r>
              <a:rPr lang="en-US" dirty="0"/>
              <a:t>html&gt;</a:t>
            </a:r>
            <a:r>
              <a:rPr lang="en-US" dirty="0" smtClean="0"/>
              <a:t> </a:t>
            </a:r>
          </a:p>
          <a:p>
            <a:pPr>
              <a:buNone/>
            </a:pPr>
            <a:r>
              <a:rPr lang="en-US" dirty="0" smtClean="0"/>
              <a:t>&lt;</a:t>
            </a:r>
            <a:r>
              <a:rPr lang="en-US" dirty="0"/>
              <a:t>head&gt;&lt;title&gt;</a:t>
            </a:r>
            <a:r>
              <a:rPr lang="en-US" dirty="0" smtClean="0"/>
              <a:t>Hello World</a:t>
            </a:r>
            <a:r>
              <a:rPr lang="en-US" dirty="0"/>
              <a:t>&lt;/title&gt;&lt;/head&gt;</a:t>
            </a:r>
            <a:r>
              <a:rPr lang="en-US" dirty="0" smtClean="0"/>
              <a:t> </a:t>
            </a:r>
            <a:r>
              <a:rPr lang="en-US" dirty="0"/>
              <a:t>&lt;body&gt;</a:t>
            </a:r>
            <a:r>
              <a:rPr lang="en-US" dirty="0" smtClean="0"/>
              <a:t> Hello World!</a:t>
            </a:r>
            <a:r>
              <a:rPr lang="en-US" dirty="0"/>
              <a:t>&lt;</a:t>
            </a:r>
            <a:r>
              <a:rPr lang="en-US" dirty="0" err="1"/>
              <a:t>br</a:t>
            </a:r>
            <a:r>
              <a:rPr lang="en-US" dirty="0"/>
              <a:t>/&gt;</a:t>
            </a:r>
            <a:r>
              <a:rPr lang="en-US" dirty="0" smtClean="0"/>
              <a:t> </a:t>
            </a:r>
          </a:p>
          <a:p>
            <a:pPr>
              <a:buNone/>
            </a:pPr>
            <a:r>
              <a:rPr lang="en-US" dirty="0"/>
              <a:t>	</a:t>
            </a:r>
            <a:r>
              <a:rPr lang="en-US" dirty="0" smtClean="0"/>
              <a:t>	&lt;%     	</a:t>
            </a:r>
          </a:p>
          <a:p>
            <a:pPr>
              <a:buNone/>
            </a:pPr>
            <a:r>
              <a:rPr lang="en-US" dirty="0"/>
              <a:t>	</a:t>
            </a:r>
            <a:r>
              <a:rPr lang="en-US" dirty="0" smtClean="0"/>
              <a:t>		</a:t>
            </a:r>
            <a:r>
              <a:rPr lang="en-US" dirty="0" err="1" smtClean="0"/>
              <a:t>out.println</a:t>
            </a:r>
            <a:r>
              <a:rPr lang="en-US" dirty="0"/>
              <a:t>("Your IP address is "</a:t>
            </a:r>
            <a:r>
              <a:rPr lang="en-US" dirty="0" smtClean="0"/>
              <a:t> </a:t>
            </a:r>
            <a:r>
              <a:rPr lang="en-US" dirty="0"/>
              <a:t>+</a:t>
            </a:r>
            <a:r>
              <a:rPr lang="en-US" dirty="0" smtClean="0"/>
              <a:t> 			</a:t>
            </a:r>
            <a:r>
              <a:rPr lang="en-US" dirty="0" err="1" smtClean="0"/>
              <a:t>request.getRemoteAddr</a:t>
            </a:r>
            <a:r>
              <a:rPr lang="en-US" dirty="0" smtClean="0"/>
              <a:t>());</a:t>
            </a:r>
          </a:p>
          <a:p>
            <a:pPr>
              <a:buNone/>
            </a:pPr>
            <a:r>
              <a:rPr lang="en-US" dirty="0"/>
              <a:t>	</a:t>
            </a:r>
            <a:r>
              <a:rPr lang="en-US" dirty="0" smtClean="0"/>
              <a:t>	 %&gt; </a:t>
            </a:r>
          </a:p>
          <a:p>
            <a:pPr>
              <a:buNone/>
            </a:pPr>
            <a:r>
              <a:rPr lang="en-US" dirty="0"/>
              <a:t> </a:t>
            </a:r>
            <a:r>
              <a:rPr lang="en-US" dirty="0" smtClean="0"/>
              <a:t>   &lt;/</a:t>
            </a:r>
            <a:r>
              <a:rPr lang="en-US" dirty="0"/>
              <a:t>body</a:t>
            </a:r>
            <a:r>
              <a:rPr lang="en-US" dirty="0" smtClean="0"/>
              <a:t>&gt;</a:t>
            </a:r>
            <a:endParaRPr lang="en-US" dirty="0"/>
          </a:p>
          <a:p>
            <a:pPr>
              <a:buNone/>
            </a:pPr>
            <a:r>
              <a:rPr lang="en-US" dirty="0" smtClean="0"/>
              <a:t>&lt;/</a:t>
            </a:r>
            <a:r>
              <a:rPr lang="en-US" dirty="0"/>
              <a:t>html&gt;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5821363"/>
          </a:xfrm>
        </p:spPr>
        <p:txBody>
          <a:bodyPr/>
          <a:lstStyle/>
          <a:p>
            <a:pPr>
              <a:buNone/>
            </a:pPr>
            <a:r>
              <a:rPr lang="en-US" sz="2000" dirty="0" smtClean="0"/>
              <a:t>    Let </a:t>
            </a:r>
            <a:r>
              <a:rPr lang="en-US" sz="2000" dirty="0"/>
              <a:t>us keep the above code in JSP file </a:t>
            </a:r>
            <a:r>
              <a:rPr lang="en-US" sz="2000" b="1" dirty="0"/>
              <a:t>hello.jsp</a:t>
            </a:r>
            <a:r>
              <a:rPr lang="en-US" sz="2000" dirty="0"/>
              <a:t> and put this file in </a:t>
            </a:r>
            <a:r>
              <a:rPr lang="en-US" sz="2000" b="1" dirty="0"/>
              <a:t>C:\</a:t>
            </a:r>
            <a:r>
              <a:rPr lang="en-US" sz="2000" b="1" dirty="0" smtClean="0"/>
              <a:t>apache tomcat7.0.2\</a:t>
            </a:r>
            <a:r>
              <a:rPr lang="en-US" sz="2000" b="1" dirty="0" err="1" smtClean="0"/>
              <a:t>webapps</a:t>
            </a:r>
            <a:r>
              <a:rPr lang="en-US" sz="2000" b="1" dirty="0" smtClean="0"/>
              <a:t>\ROOT</a:t>
            </a:r>
            <a:r>
              <a:rPr lang="en-US" sz="2000" dirty="0"/>
              <a:t> directory</a:t>
            </a:r>
            <a:r>
              <a:rPr lang="en-US" sz="2000" dirty="0" smtClean="0"/>
              <a:t>.</a:t>
            </a:r>
          </a:p>
          <a:p>
            <a:pPr>
              <a:buNone/>
            </a:pPr>
            <a:r>
              <a:rPr lang="en-US" sz="2000" dirty="0" smtClean="0"/>
              <a:t>      </a:t>
            </a:r>
          </a:p>
          <a:p>
            <a:pPr>
              <a:buNone/>
            </a:pPr>
            <a:r>
              <a:rPr lang="en-US" sz="2000" dirty="0" smtClean="0"/>
              <a:t>	Browse </a:t>
            </a:r>
            <a:r>
              <a:rPr lang="en-US" sz="2000" dirty="0"/>
              <a:t>through the same using </a:t>
            </a:r>
            <a:r>
              <a:rPr lang="en-US" sz="2000" dirty="0" smtClean="0"/>
              <a:t>URL </a:t>
            </a:r>
            <a:r>
              <a:rPr lang="en-US" sz="2000" b="1" dirty="0" smtClean="0"/>
              <a:t>http</a:t>
            </a:r>
            <a:r>
              <a:rPr lang="en-US" sz="2000" b="1" dirty="0"/>
              <a:t>://localhost:8080/hello.jsp</a:t>
            </a:r>
            <a:r>
              <a:rPr lang="en-US" sz="2000" dirty="0"/>
              <a:t>. The above code will generate the following result </a:t>
            </a:r>
            <a:r>
              <a:rPr lang="en-US" dirty="0" smtClean="0"/>
              <a:t>−</a:t>
            </a:r>
          </a:p>
          <a:p>
            <a:pPr>
              <a:buNone/>
            </a:pPr>
            <a:endParaRPr lang="en-US" dirty="0"/>
          </a:p>
        </p:txBody>
      </p:sp>
      <p:pic>
        <p:nvPicPr>
          <p:cNvPr id="4" name="Picture 3" descr="jsp_hello_world.jpg"/>
          <p:cNvPicPr>
            <a:picLocks noChangeAspect="1"/>
          </p:cNvPicPr>
          <p:nvPr/>
        </p:nvPicPr>
        <p:blipFill>
          <a:blip r:embed="rId2"/>
          <a:stretch>
            <a:fillRect/>
          </a:stretch>
        </p:blipFill>
        <p:spPr>
          <a:xfrm>
            <a:off x="627978" y="2438400"/>
            <a:ext cx="8058822" cy="29718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JSP Declarations</a:t>
            </a:r>
            <a:br>
              <a:rPr lang="en-US" dirty="0" smtClean="0"/>
            </a:br>
            <a:endParaRPr lang="en-US" dirty="0"/>
          </a:p>
        </p:txBody>
      </p:sp>
      <p:sp>
        <p:nvSpPr>
          <p:cNvPr id="3" name="Content Placeholder 2"/>
          <p:cNvSpPr>
            <a:spLocks noGrp="1"/>
          </p:cNvSpPr>
          <p:nvPr>
            <p:ph sz="quarter" idx="1"/>
          </p:nvPr>
        </p:nvSpPr>
        <p:spPr>
          <a:xfrm>
            <a:off x="457200" y="838200"/>
            <a:ext cx="8229600" cy="5486400"/>
          </a:xfrm>
        </p:spPr>
        <p:txBody>
          <a:bodyPr>
            <a:normAutofit/>
          </a:bodyPr>
          <a:lstStyle/>
          <a:p>
            <a:r>
              <a:rPr lang="en-US" sz="2400" dirty="0" smtClean="0"/>
              <a:t>A </a:t>
            </a:r>
            <a:r>
              <a:rPr lang="en-US" sz="2400" dirty="0"/>
              <a:t>declaration declares one or more variables or methods that you can use in Java code later in the JSP file. You must declare the variable or method before you use it in the JSP file.</a:t>
            </a:r>
          </a:p>
          <a:p>
            <a:r>
              <a:rPr lang="en-US" sz="2400" dirty="0"/>
              <a:t>Following is the syntax for JSP Declarations −</a:t>
            </a:r>
          </a:p>
          <a:p>
            <a:r>
              <a:rPr lang="en-US" sz="2400" dirty="0" smtClean="0"/>
              <a:t>&lt;%! declaration; [ declaration; ]+ ... %&gt; </a:t>
            </a:r>
            <a:r>
              <a:rPr lang="en-US" sz="2400" dirty="0"/>
              <a:t>You can write the XML equivalent of the above syntax as follows −</a:t>
            </a:r>
          </a:p>
          <a:p>
            <a:r>
              <a:rPr lang="en-US" sz="2400" dirty="0" smtClean="0"/>
              <a:t>&lt;</a:t>
            </a:r>
            <a:r>
              <a:rPr lang="en-US" sz="2400" dirty="0" err="1" smtClean="0"/>
              <a:t>jsp:declaration</a:t>
            </a:r>
            <a:r>
              <a:rPr lang="en-US" sz="2400" dirty="0" smtClean="0"/>
              <a:t>&gt; code fragment &lt;/</a:t>
            </a:r>
            <a:r>
              <a:rPr lang="en-US" sz="2400" dirty="0" err="1" smtClean="0"/>
              <a:t>jsp:declaration</a:t>
            </a:r>
            <a:r>
              <a:rPr lang="en-US" sz="2400" dirty="0" smtClean="0"/>
              <a:t>&gt; </a:t>
            </a:r>
            <a:r>
              <a:rPr lang="en-US" sz="2400" dirty="0"/>
              <a:t>Following is an example for JSP Declarations −</a:t>
            </a:r>
          </a:p>
          <a:p>
            <a:r>
              <a:rPr lang="en-US" sz="2400" dirty="0" smtClean="0"/>
              <a:t>&lt;%! </a:t>
            </a:r>
            <a:r>
              <a:rPr lang="en-US" sz="2400" dirty="0" err="1" smtClean="0"/>
              <a:t>int</a:t>
            </a:r>
            <a:r>
              <a:rPr lang="en-US" sz="2400" dirty="0" smtClean="0"/>
              <a:t> </a:t>
            </a:r>
            <a:r>
              <a:rPr lang="en-US" sz="2400" dirty="0" err="1" smtClean="0"/>
              <a:t>i</a:t>
            </a:r>
            <a:r>
              <a:rPr lang="en-US" sz="2400" dirty="0" smtClean="0"/>
              <a:t> = 0; %&gt; &lt;%! </a:t>
            </a:r>
            <a:r>
              <a:rPr lang="en-US" sz="2400" dirty="0" err="1" smtClean="0"/>
              <a:t>int</a:t>
            </a:r>
            <a:r>
              <a:rPr lang="en-US" sz="2400" dirty="0" smtClean="0"/>
              <a:t> a, b, c; %&gt; &lt;%! Circle a = new Circle(2.0); %&gt; </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JSP Expression</a:t>
            </a:r>
            <a:br>
              <a:rPr lang="en-US" dirty="0" smtClean="0"/>
            </a:br>
            <a:endParaRPr lang="en-US" dirty="0"/>
          </a:p>
        </p:txBody>
      </p:sp>
      <p:sp>
        <p:nvSpPr>
          <p:cNvPr id="3" name="Content Placeholder 2"/>
          <p:cNvSpPr>
            <a:spLocks noGrp="1"/>
          </p:cNvSpPr>
          <p:nvPr>
            <p:ph sz="quarter" idx="1"/>
          </p:nvPr>
        </p:nvSpPr>
        <p:spPr>
          <a:xfrm>
            <a:off x="457200" y="762000"/>
            <a:ext cx="8229600" cy="5791200"/>
          </a:xfrm>
        </p:spPr>
        <p:txBody>
          <a:bodyPr>
            <a:normAutofit fontScale="32500" lnSpcReduction="20000"/>
          </a:bodyPr>
          <a:lstStyle/>
          <a:p>
            <a:r>
              <a:rPr lang="en-US" sz="4800" dirty="0" smtClean="0"/>
              <a:t>A </a:t>
            </a:r>
            <a:r>
              <a:rPr lang="en-US" sz="4800" dirty="0"/>
              <a:t>JSP expression element contains a scripting language expression that is evaluated, converted to a String, and inserted where the expression appears in the JSP file.</a:t>
            </a:r>
          </a:p>
          <a:p>
            <a:r>
              <a:rPr lang="en-US" sz="4800" dirty="0"/>
              <a:t>Because the value of an expression is converted to a String, you can use an expression within a line of text, whether or not it is tagged with HTML, in a JSP file.</a:t>
            </a:r>
          </a:p>
          <a:p>
            <a:r>
              <a:rPr lang="en-US" sz="4800" dirty="0"/>
              <a:t>The expression element can contain any expression that is valid according to the Java Language Specification but you cannot use a semicolon to end an expression.</a:t>
            </a:r>
          </a:p>
          <a:p>
            <a:pPr>
              <a:buNone/>
            </a:pPr>
            <a:r>
              <a:rPr lang="en-US" sz="4800" dirty="0" smtClean="0"/>
              <a:t>     </a:t>
            </a:r>
          </a:p>
          <a:p>
            <a:pPr>
              <a:buNone/>
            </a:pPr>
            <a:r>
              <a:rPr lang="en-US" sz="4800" dirty="0"/>
              <a:t>	</a:t>
            </a:r>
            <a:r>
              <a:rPr lang="en-US" sz="4800" dirty="0" smtClean="0"/>
              <a:t> </a:t>
            </a:r>
            <a:r>
              <a:rPr lang="en-US" sz="4800" dirty="0" smtClean="0">
                <a:solidFill>
                  <a:srgbClr val="FF0000"/>
                </a:solidFill>
              </a:rPr>
              <a:t>Following </a:t>
            </a:r>
            <a:r>
              <a:rPr lang="en-US" sz="4800" dirty="0">
                <a:solidFill>
                  <a:srgbClr val="FF0000"/>
                </a:solidFill>
              </a:rPr>
              <a:t>is the syntax of JSP Expression −</a:t>
            </a:r>
          </a:p>
          <a:p>
            <a:r>
              <a:rPr lang="en-US" sz="4800" dirty="0" smtClean="0"/>
              <a:t>&lt;%= expression %&gt; </a:t>
            </a:r>
            <a:r>
              <a:rPr lang="en-US" sz="4800" dirty="0"/>
              <a:t>You can write the XML equivalent of the above syntax as follows −</a:t>
            </a:r>
          </a:p>
          <a:p>
            <a:r>
              <a:rPr lang="en-US" sz="4800" dirty="0"/>
              <a:t>&lt;</a:t>
            </a:r>
            <a:r>
              <a:rPr lang="en-US" sz="4800" dirty="0" err="1"/>
              <a:t>jsp:expression</a:t>
            </a:r>
            <a:r>
              <a:rPr lang="en-US" sz="4800" dirty="0"/>
              <a:t>&gt;</a:t>
            </a:r>
            <a:r>
              <a:rPr lang="en-US" sz="4800" dirty="0" smtClean="0"/>
              <a:t> expression </a:t>
            </a:r>
            <a:r>
              <a:rPr lang="en-US" sz="4800" dirty="0"/>
              <a:t>&lt;/</a:t>
            </a:r>
            <a:r>
              <a:rPr lang="en-US" sz="4800" dirty="0" err="1"/>
              <a:t>jsp:expression</a:t>
            </a:r>
            <a:r>
              <a:rPr lang="en-US" sz="4800" dirty="0" smtClean="0"/>
              <a:t>&gt;</a:t>
            </a:r>
          </a:p>
          <a:p>
            <a:endParaRPr lang="en-US" sz="4800" dirty="0"/>
          </a:p>
          <a:p>
            <a:pPr>
              <a:buNone/>
            </a:pPr>
            <a:r>
              <a:rPr lang="en-US" sz="4800" dirty="0" smtClean="0"/>
              <a:t> 	 </a:t>
            </a:r>
            <a:r>
              <a:rPr lang="en-US" sz="4800" dirty="0" smtClean="0">
                <a:solidFill>
                  <a:srgbClr val="FF0000"/>
                </a:solidFill>
              </a:rPr>
              <a:t>Following </a:t>
            </a:r>
            <a:r>
              <a:rPr lang="en-US" sz="4800" dirty="0">
                <a:solidFill>
                  <a:srgbClr val="FF0000"/>
                </a:solidFill>
              </a:rPr>
              <a:t>example shows a JSP Expression −</a:t>
            </a:r>
          </a:p>
          <a:p>
            <a:r>
              <a:rPr lang="en-US" sz="4800" dirty="0"/>
              <a:t>&lt;html&gt;</a:t>
            </a:r>
            <a:r>
              <a:rPr lang="en-US" sz="4800" dirty="0" smtClean="0"/>
              <a:t> </a:t>
            </a:r>
            <a:r>
              <a:rPr lang="en-US" sz="4800" dirty="0"/>
              <a:t>&lt;head&gt;&lt;title&gt;</a:t>
            </a:r>
            <a:r>
              <a:rPr lang="en-US" sz="4800" dirty="0" smtClean="0"/>
              <a:t>A Comment Test</a:t>
            </a:r>
            <a:r>
              <a:rPr lang="en-US" sz="4800" dirty="0"/>
              <a:t>&lt;/title&gt;&lt;/head&gt;</a:t>
            </a:r>
            <a:r>
              <a:rPr lang="en-US" sz="4800" dirty="0" smtClean="0"/>
              <a:t> </a:t>
            </a:r>
          </a:p>
          <a:p>
            <a:r>
              <a:rPr lang="en-US" sz="4800" dirty="0" smtClean="0"/>
              <a:t>&lt;</a:t>
            </a:r>
            <a:r>
              <a:rPr lang="en-US" sz="4800" dirty="0"/>
              <a:t>body&gt;</a:t>
            </a:r>
            <a:r>
              <a:rPr lang="en-US" sz="4800" dirty="0" smtClean="0"/>
              <a:t> </a:t>
            </a:r>
            <a:r>
              <a:rPr lang="en-US" sz="4800" dirty="0"/>
              <a:t>&lt;p&gt;</a:t>
            </a:r>
            <a:r>
              <a:rPr lang="en-US" sz="4800" dirty="0" smtClean="0"/>
              <a:t>Today's date: </a:t>
            </a:r>
            <a:r>
              <a:rPr lang="en-US" sz="4800" dirty="0"/>
              <a:t>&lt;%=</a:t>
            </a:r>
            <a:r>
              <a:rPr lang="en-US" sz="4800" dirty="0" smtClean="0"/>
              <a:t> </a:t>
            </a:r>
            <a:r>
              <a:rPr lang="en-US" sz="4800" dirty="0"/>
              <a:t>(new</a:t>
            </a:r>
            <a:r>
              <a:rPr lang="en-US" sz="4800" dirty="0" smtClean="0"/>
              <a:t> </a:t>
            </a:r>
            <a:r>
              <a:rPr lang="en-US" sz="4800" dirty="0" err="1" smtClean="0"/>
              <a:t>java</a:t>
            </a:r>
            <a:r>
              <a:rPr lang="en-US" sz="4800" dirty="0" err="1"/>
              <a:t>.</a:t>
            </a:r>
            <a:r>
              <a:rPr lang="en-US" sz="4800" dirty="0" err="1" smtClean="0"/>
              <a:t>util</a:t>
            </a:r>
            <a:r>
              <a:rPr lang="en-US" sz="4800" dirty="0" err="1"/>
              <a:t>.Date</a:t>
            </a:r>
            <a:r>
              <a:rPr lang="en-US" sz="4800" dirty="0"/>
              <a:t>()).</a:t>
            </a:r>
            <a:r>
              <a:rPr lang="en-US" sz="4800" dirty="0" err="1" smtClean="0"/>
              <a:t>toLocaleString</a:t>
            </a:r>
            <a:r>
              <a:rPr lang="en-US" sz="4800" dirty="0"/>
              <a:t>()</a:t>
            </a:r>
            <a:r>
              <a:rPr lang="en-US" sz="4800" dirty="0" smtClean="0"/>
              <a:t>%&gt;</a:t>
            </a:r>
            <a:r>
              <a:rPr lang="en-US" sz="4800" dirty="0"/>
              <a:t>&lt;/p&gt;</a:t>
            </a:r>
            <a:r>
              <a:rPr lang="en-US" sz="4800" dirty="0" smtClean="0"/>
              <a:t> </a:t>
            </a:r>
            <a:r>
              <a:rPr lang="en-US" sz="4800" dirty="0"/>
              <a:t>&lt;/body&gt;</a:t>
            </a:r>
            <a:r>
              <a:rPr lang="en-US" sz="4800" dirty="0" smtClean="0"/>
              <a:t> </a:t>
            </a:r>
            <a:r>
              <a:rPr lang="en-US" sz="4800" dirty="0"/>
              <a:t>&lt;/html&gt;</a:t>
            </a:r>
            <a:r>
              <a:rPr lang="en-US" sz="4800" dirty="0" smtClean="0"/>
              <a:t> </a:t>
            </a:r>
          </a:p>
          <a:p>
            <a:pPr>
              <a:buNone/>
            </a:pPr>
            <a:endParaRPr lang="en-US" sz="4800" dirty="0"/>
          </a:p>
          <a:p>
            <a:pPr>
              <a:buNone/>
            </a:pPr>
            <a:r>
              <a:rPr lang="en-US" sz="4800" dirty="0" smtClean="0"/>
              <a:t>	</a:t>
            </a:r>
            <a:r>
              <a:rPr lang="en-US" sz="4800" dirty="0" smtClean="0">
                <a:solidFill>
                  <a:srgbClr val="FF0000"/>
                </a:solidFill>
              </a:rPr>
              <a:t>The </a:t>
            </a:r>
            <a:r>
              <a:rPr lang="en-US" sz="4800" dirty="0">
                <a:solidFill>
                  <a:srgbClr val="FF0000"/>
                </a:solidFill>
              </a:rPr>
              <a:t>above code will generate the following result −</a:t>
            </a:r>
          </a:p>
          <a:p>
            <a:r>
              <a:rPr lang="en-US" sz="4800" dirty="0"/>
              <a:t>Today's date: 11-Sep-2010 21:24:25</a:t>
            </a:r>
          </a:p>
          <a:p>
            <a:pPr>
              <a:buNone/>
            </a:pPr>
            <a:r>
              <a:rPr lang="en-US" sz="4800" dirty="0" smtClean="0"/>
              <a:t/>
            </a:r>
            <a:br>
              <a:rPr lang="en-US" sz="4800" dirty="0" smtClean="0"/>
            </a:br>
            <a:endParaRPr lang="en-US" sz="4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JSP Comments</a:t>
            </a:r>
            <a:br>
              <a:rPr lang="en-US" dirty="0" smtClean="0"/>
            </a:br>
            <a:endParaRPr lang="en-US" dirty="0"/>
          </a:p>
        </p:txBody>
      </p:sp>
      <p:sp>
        <p:nvSpPr>
          <p:cNvPr id="3" name="Content Placeholder 2"/>
          <p:cNvSpPr>
            <a:spLocks noGrp="1"/>
          </p:cNvSpPr>
          <p:nvPr>
            <p:ph sz="quarter" idx="1"/>
          </p:nvPr>
        </p:nvSpPr>
        <p:spPr>
          <a:xfrm>
            <a:off x="457200" y="838200"/>
            <a:ext cx="8229600" cy="5638800"/>
          </a:xfrm>
        </p:spPr>
        <p:txBody>
          <a:bodyPr>
            <a:normAutofit fontScale="92500"/>
          </a:bodyPr>
          <a:lstStyle/>
          <a:p>
            <a:r>
              <a:rPr lang="en-US" sz="2400" dirty="0" smtClean="0"/>
              <a:t>JSP </a:t>
            </a:r>
            <a:r>
              <a:rPr lang="en-US" sz="2400" dirty="0"/>
              <a:t>comment marks text or statements that the JSP container should ignore. A JSP comment is useful when you want to hide or "comment out", a part of your JSP page.</a:t>
            </a:r>
          </a:p>
          <a:p>
            <a:r>
              <a:rPr lang="en-US" sz="2400" dirty="0"/>
              <a:t>Following is the syntax of the JSP comments −</a:t>
            </a:r>
          </a:p>
          <a:p>
            <a:r>
              <a:rPr lang="en-US" sz="2400" dirty="0" smtClean="0"/>
              <a:t>&lt;%-- This is JSP comment --%&gt; </a:t>
            </a:r>
          </a:p>
          <a:p>
            <a:pPr>
              <a:buNone/>
            </a:pPr>
            <a:r>
              <a:rPr lang="en-US" dirty="0" smtClean="0">
                <a:solidFill>
                  <a:srgbClr val="FF0000"/>
                </a:solidFill>
              </a:rPr>
              <a:t>Following </a:t>
            </a:r>
            <a:r>
              <a:rPr lang="en-US" dirty="0">
                <a:solidFill>
                  <a:srgbClr val="FF0000"/>
                </a:solidFill>
              </a:rPr>
              <a:t>example shows the JSP Comments −</a:t>
            </a:r>
          </a:p>
          <a:p>
            <a:r>
              <a:rPr lang="en-US" sz="2400" dirty="0"/>
              <a:t>&lt;html</a:t>
            </a:r>
            <a:r>
              <a:rPr lang="en-US" sz="2400" dirty="0" smtClean="0"/>
              <a:t>&gt;</a:t>
            </a:r>
          </a:p>
          <a:p>
            <a:r>
              <a:rPr lang="en-US" sz="2400" dirty="0" smtClean="0"/>
              <a:t> </a:t>
            </a:r>
            <a:r>
              <a:rPr lang="en-US" sz="2400" dirty="0"/>
              <a:t>&lt;head&gt;&lt;title&gt;</a:t>
            </a:r>
            <a:r>
              <a:rPr lang="en-US" sz="2400" dirty="0" smtClean="0"/>
              <a:t>A Comment Test</a:t>
            </a:r>
            <a:r>
              <a:rPr lang="en-US" sz="2400" dirty="0"/>
              <a:t>&lt;/title&gt;&lt;/head</a:t>
            </a:r>
            <a:r>
              <a:rPr lang="en-US" sz="2400" dirty="0" smtClean="0"/>
              <a:t>&gt;</a:t>
            </a:r>
          </a:p>
          <a:p>
            <a:r>
              <a:rPr lang="en-US" sz="2400" dirty="0" smtClean="0"/>
              <a:t> </a:t>
            </a:r>
            <a:r>
              <a:rPr lang="en-US" sz="2400" dirty="0"/>
              <a:t>&lt;body&gt;</a:t>
            </a:r>
            <a:r>
              <a:rPr lang="en-US" sz="2400" dirty="0" smtClean="0"/>
              <a:t> </a:t>
            </a:r>
          </a:p>
          <a:p>
            <a:pPr lvl="1">
              <a:buNone/>
            </a:pPr>
            <a:r>
              <a:rPr lang="en-US" sz="2400" dirty="0"/>
              <a:t>	</a:t>
            </a:r>
            <a:r>
              <a:rPr lang="en-US" sz="2400" dirty="0" smtClean="0"/>
              <a:t>&lt;</a:t>
            </a:r>
            <a:r>
              <a:rPr lang="en-US" sz="2400" dirty="0"/>
              <a:t>h2&gt;</a:t>
            </a:r>
            <a:r>
              <a:rPr lang="en-US" sz="2400" dirty="0" smtClean="0"/>
              <a:t>A Test of Comments</a:t>
            </a:r>
            <a:r>
              <a:rPr lang="en-US" sz="2400" dirty="0"/>
              <a:t>&lt;/h2&gt;</a:t>
            </a:r>
            <a:r>
              <a:rPr lang="en-US" sz="2400" dirty="0" smtClean="0"/>
              <a:t> </a:t>
            </a:r>
          </a:p>
          <a:p>
            <a:pPr lvl="1">
              <a:buNone/>
            </a:pPr>
            <a:r>
              <a:rPr lang="en-US" sz="2400" dirty="0" smtClean="0"/>
              <a:t>	&lt;%-- </a:t>
            </a:r>
            <a:r>
              <a:rPr lang="en-US" sz="2400" dirty="0"/>
              <a:t>This</a:t>
            </a:r>
            <a:r>
              <a:rPr lang="en-US" sz="2400" dirty="0" smtClean="0"/>
              <a:t> comment will </a:t>
            </a:r>
            <a:r>
              <a:rPr lang="en-US" sz="2400" dirty="0"/>
              <a:t>not</a:t>
            </a:r>
            <a:r>
              <a:rPr lang="en-US" sz="2400" dirty="0" smtClean="0"/>
              <a:t> be visible </a:t>
            </a:r>
            <a:r>
              <a:rPr lang="en-US" sz="2400" dirty="0"/>
              <a:t>in</a:t>
            </a:r>
            <a:r>
              <a:rPr lang="en-US" sz="2400" dirty="0" smtClean="0"/>
              <a:t> the page source </a:t>
            </a:r>
            <a:r>
              <a:rPr lang="en-US" sz="2400" dirty="0"/>
              <a:t>--</a:t>
            </a:r>
            <a:r>
              <a:rPr lang="en-US" sz="2400" dirty="0" smtClean="0"/>
              <a:t>%&gt; </a:t>
            </a:r>
          </a:p>
          <a:p>
            <a:pPr lvl="1">
              <a:buNone/>
            </a:pPr>
            <a:r>
              <a:rPr lang="en-US" sz="2400" dirty="0" smtClean="0"/>
              <a:t>&lt;/</a:t>
            </a:r>
            <a:r>
              <a:rPr lang="en-US" sz="2400" dirty="0"/>
              <a:t>body</a:t>
            </a:r>
            <a:r>
              <a:rPr lang="en-US" sz="2400" dirty="0" smtClean="0"/>
              <a:t>&gt;</a:t>
            </a:r>
          </a:p>
          <a:p>
            <a:r>
              <a:rPr lang="en-US" sz="2400" dirty="0" smtClean="0"/>
              <a:t> </a:t>
            </a:r>
            <a:r>
              <a:rPr lang="en-US" sz="2400" dirty="0"/>
              <a:t>&lt;/html&gt;</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28600"/>
            <a:ext cx="8229600" cy="6400800"/>
          </a:xfrm>
        </p:spPr>
        <p:txBody>
          <a:bodyPr>
            <a:normAutofit/>
          </a:bodyPr>
          <a:lstStyle/>
          <a:p>
            <a:r>
              <a:rPr lang="en-US" sz="2000" dirty="0"/>
              <a:t>There are a small number of special constructs you can use in various cases to insert comments or characters that would otherwise be treated specially. </a:t>
            </a:r>
            <a:endParaRPr lang="en-US" sz="2000" dirty="0" smtClean="0"/>
          </a:p>
          <a:p>
            <a:pPr>
              <a:buNone/>
            </a:pPr>
            <a:r>
              <a:rPr lang="en-US" sz="2000" dirty="0" smtClean="0"/>
              <a:t>	</a:t>
            </a:r>
            <a:r>
              <a:rPr lang="en-US" sz="2000" dirty="0" smtClean="0">
                <a:solidFill>
                  <a:srgbClr val="FF0000"/>
                </a:solidFill>
              </a:rPr>
              <a:t>Here's </a:t>
            </a:r>
            <a:r>
              <a:rPr lang="en-US" sz="2000" dirty="0">
                <a:solidFill>
                  <a:srgbClr val="FF0000"/>
                </a:solidFill>
              </a:rPr>
              <a:t>a summary </a:t>
            </a:r>
            <a:r>
              <a:rPr lang="en-US" sz="2000" dirty="0" smtClean="0">
                <a:solidFill>
                  <a:srgbClr val="FF0000"/>
                </a:solidFill>
              </a:rPr>
              <a:t>−</a:t>
            </a:r>
            <a:endParaRPr lang="en-US" sz="2000" dirty="0">
              <a:solidFill>
                <a:srgbClr val="FF0000"/>
              </a:solidFill>
            </a:endParaRPr>
          </a:p>
          <a:p>
            <a:endParaRPr lang="en-US" sz="2000" dirty="0"/>
          </a:p>
        </p:txBody>
      </p:sp>
      <p:graphicFrame>
        <p:nvGraphicFramePr>
          <p:cNvPr id="4" name="Table 3"/>
          <p:cNvGraphicFramePr>
            <a:graphicFrameLocks noGrp="1"/>
          </p:cNvGraphicFramePr>
          <p:nvPr/>
        </p:nvGraphicFramePr>
        <p:xfrm>
          <a:off x="762000" y="1752600"/>
          <a:ext cx="7391400" cy="4632960"/>
        </p:xfrm>
        <a:graphic>
          <a:graphicData uri="http://schemas.openxmlformats.org/drawingml/2006/table">
            <a:tbl>
              <a:tblPr firstRow="1" bandRow="1">
                <a:tableStyleId>{7DF18680-E054-41AD-8BC1-D1AEF772440D}</a:tableStyleId>
              </a:tblPr>
              <a:tblGrid>
                <a:gridCol w="990600"/>
                <a:gridCol w="6400800"/>
              </a:tblGrid>
              <a:tr h="370840">
                <a:tc>
                  <a:txBody>
                    <a:bodyPr/>
                    <a:lstStyle/>
                    <a:p>
                      <a:pPr algn="l" fontAlgn="t"/>
                      <a:r>
                        <a:rPr lang="en-US" dirty="0" err="1"/>
                        <a:t>S.No</a:t>
                      </a:r>
                      <a:r>
                        <a:rPr lang="en-US" dirty="0"/>
                        <a:t>.</a:t>
                      </a:r>
                    </a:p>
                  </a:txBody>
                  <a:tcPr marL="76200" marR="76200" marT="76200" marB="76200"/>
                </a:tc>
                <a:tc>
                  <a:txBody>
                    <a:bodyPr/>
                    <a:lstStyle/>
                    <a:p>
                      <a:pPr algn="ctr" fontAlgn="t"/>
                      <a:r>
                        <a:rPr lang="en-US" dirty="0"/>
                        <a:t>Syntax &amp; Purpose</a:t>
                      </a:r>
                    </a:p>
                  </a:txBody>
                  <a:tcPr marL="76200" marR="76200" marT="76200" marB="76200"/>
                </a:tc>
              </a:tr>
              <a:tr h="370840">
                <a:tc>
                  <a:txBody>
                    <a:bodyPr/>
                    <a:lstStyle/>
                    <a:p>
                      <a:pPr algn="ctr" fontAlgn="ctr"/>
                      <a:r>
                        <a:rPr lang="en-US" dirty="0"/>
                        <a:t>1</a:t>
                      </a:r>
                    </a:p>
                  </a:txBody>
                  <a:tcPr marL="76200" marR="76200" marT="76200" marB="76200" anchor="ctr"/>
                </a:tc>
                <a:tc>
                  <a:txBody>
                    <a:bodyPr/>
                    <a:lstStyle/>
                    <a:p>
                      <a:pPr algn="just" fontAlgn="t"/>
                      <a:r>
                        <a:rPr lang="en-US" dirty="0"/>
                        <a:t>&lt;%-- comment --%&gt;</a:t>
                      </a:r>
                    </a:p>
                    <a:p>
                      <a:pPr algn="just" fontAlgn="t"/>
                      <a:r>
                        <a:rPr lang="en-US" dirty="0"/>
                        <a:t>A JSP comment. Ignored by the JSP engine.</a:t>
                      </a:r>
                      <a:endParaRPr lang="en-US" dirty="0">
                        <a:solidFill>
                          <a:srgbClr val="000000"/>
                        </a:solidFill>
                      </a:endParaRPr>
                    </a:p>
                  </a:txBody>
                  <a:tcPr marL="76200" marR="76200" marT="76200" marB="76200"/>
                </a:tc>
              </a:tr>
              <a:tr h="370840">
                <a:tc>
                  <a:txBody>
                    <a:bodyPr/>
                    <a:lstStyle/>
                    <a:p>
                      <a:pPr algn="ctr" fontAlgn="ctr"/>
                      <a:r>
                        <a:rPr lang="en-US"/>
                        <a:t>2</a:t>
                      </a:r>
                    </a:p>
                  </a:txBody>
                  <a:tcPr marL="76200" marR="76200" marT="76200" marB="76200" anchor="ctr"/>
                </a:tc>
                <a:tc>
                  <a:txBody>
                    <a:bodyPr/>
                    <a:lstStyle/>
                    <a:p>
                      <a:pPr algn="just" fontAlgn="t"/>
                      <a:r>
                        <a:rPr lang="en-US" dirty="0"/>
                        <a:t>&lt;!-- comment --&gt;</a:t>
                      </a:r>
                    </a:p>
                    <a:p>
                      <a:pPr algn="just" fontAlgn="t"/>
                      <a:r>
                        <a:rPr lang="en-US" dirty="0"/>
                        <a:t>An HTML comment. Ignored by the browser.</a:t>
                      </a:r>
                      <a:endParaRPr lang="en-US" dirty="0">
                        <a:solidFill>
                          <a:srgbClr val="000000"/>
                        </a:solidFill>
                      </a:endParaRPr>
                    </a:p>
                  </a:txBody>
                  <a:tcPr marL="76200" marR="76200" marT="76200" marB="76200"/>
                </a:tc>
              </a:tr>
              <a:tr h="370840">
                <a:tc>
                  <a:txBody>
                    <a:bodyPr/>
                    <a:lstStyle/>
                    <a:p>
                      <a:pPr algn="ctr" fontAlgn="ctr"/>
                      <a:r>
                        <a:rPr lang="en-US"/>
                        <a:t>3</a:t>
                      </a:r>
                    </a:p>
                  </a:txBody>
                  <a:tcPr marL="76200" marR="76200" marT="76200" marB="76200" anchor="ctr"/>
                </a:tc>
                <a:tc>
                  <a:txBody>
                    <a:bodyPr/>
                    <a:lstStyle/>
                    <a:p>
                      <a:pPr algn="just" fontAlgn="t"/>
                      <a:r>
                        <a:rPr lang="en-US" dirty="0"/>
                        <a:t>&lt;\%</a:t>
                      </a:r>
                    </a:p>
                    <a:p>
                      <a:pPr algn="just" fontAlgn="t"/>
                      <a:r>
                        <a:rPr lang="en-US" dirty="0"/>
                        <a:t>Represents static &lt;% literal.</a:t>
                      </a:r>
                      <a:endParaRPr lang="en-US" dirty="0">
                        <a:solidFill>
                          <a:srgbClr val="000000"/>
                        </a:solidFill>
                      </a:endParaRPr>
                    </a:p>
                  </a:txBody>
                  <a:tcPr marL="76200" marR="76200" marT="76200" marB="76200"/>
                </a:tc>
              </a:tr>
              <a:tr h="370840">
                <a:tc>
                  <a:txBody>
                    <a:bodyPr/>
                    <a:lstStyle/>
                    <a:p>
                      <a:pPr algn="ctr" fontAlgn="ctr"/>
                      <a:r>
                        <a:rPr lang="en-US"/>
                        <a:t>4</a:t>
                      </a:r>
                    </a:p>
                  </a:txBody>
                  <a:tcPr marL="76200" marR="76200" marT="76200" marB="76200" anchor="ctr"/>
                </a:tc>
                <a:tc>
                  <a:txBody>
                    <a:bodyPr/>
                    <a:lstStyle/>
                    <a:p>
                      <a:pPr algn="just" fontAlgn="t"/>
                      <a:r>
                        <a:rPr lang="en-US" dirty="0"/>
                        <a:t>%\&gt;</a:t>
                      </a:r>
                    </a:p>
                    <a:p>
                      <a:pPr algn="just" fontAlgn="t"/>
                      <a:r>
                        <a:rPr lang="en-US" dirty="0"/>
                        <a:t>Represents static %&gt; literal.</a:t>
                      </a:r>
                      <a:endParaRPr lang="en-US" dirty="0">
                        <a:solidFill>
                          <a:srgbClr val="000000"/>
                        </a:solidFill>
                      </a:endParaRPr>
                    </a:p>
                  </a:txBody>
                  <a:tcPr marL="76200" marR="76200" marT="76200" marB="76200"/>
                </a:tc>
              </a:tr>
              <a:tr h="370840">
                <a:tc>
                  <a:txBody>
                    <a:bodyPr/>
                    <a:lstStyle/>
                    <a:p>
                      <a:pPr algn="ctr" fontAlgn="ctr"/>
                      <a:r>
                        <a:rPr lang="en-US"/>
                        <a:t>5</a:t>
                      </a:r>
                    </a:p>
                  </a:txBody>
                  <a:tcPr marL="76200" marR="76200" marT="76200" marB="76200" anchor="ctr"/>
                </a:tc>
                <a:tc>
                  <a:txBody>
                    <a:bodyPr/>
                    <a:lstStyle/>
                    <a:p>
                      <a:pPr algn="just" fontAlgn="t"/>
                      <a:r>
                        <a:rPr lang="en-US" dirty="0"/>
                        <a:t>\'</a:t>
                      </a:r>
                    </a:p>
                    <a:p>
                      <a:pPr algn="just" fontAlgn="t"/>
                      <a:r>
                        <a:rPr lang="en-US" dirty="0"/>
                        <a:t>A single quote in an attribute that uses single quotes.</a:t>
                      </a:r>
                      <a:endParaRPr lang="en-US" dirty="0">
                        <a:solidFill>
                          <a:srgbClr val="000000"/>
                        </a:solidFill>
                      </a:endParaRPr>
                    </a:p>
                  </a:txBody>
                  <a:tcPr marL="76200" marR="76200" marT="76200" marB="76200"/>
                </a:tc>
              </a:tr>
              <a:tr h="370840">
                <a:tc>
                  <a:txBody>
                    <a:bodyPr/>
                    <a:lstStyle/>
                    <a:p>
                      <a:pPr algn="ctr" fontAlgn="ctr"/>
                      <a:r>
                        <a:rPr lang="en-US"/>
                        <a:t>6</a:t>
                      </a:r>
                    </a:p>
                  </a:txBody>
                  <a:tcPr marL="76200" marR="76200" marT="76200" marB="76200" anchor="ctr"/>
                </a:tc>
                <a:tc>
                  <a:txBody>
                    <a:bodyPr/>
                    <a:lstStyle/>
                    <a:p>
                      <a:pPr algn="just" fontAlgn="t"/>
                      <a:r>
                        <a:rPr lang="en-US" dirty="0"/>
                        <a:t>\"</a:t>
                      </a:r>
                    </a:p>
                    <a:p>
                      <a:pPr algn="just" fontAlgn="t"/>
                      <a:r>
                        <a:rPr lang="en-US" dirty="0"/>
                        <a:t>A double quote in an attribute that uses double quotes.</a:t>
                      </a:r>
                      <a:endParaRPr lang="en-US" dirty="0">
                        <a:solidFill>
                          <a:srgbClr val="000000"/>
                        </a:solidFill>
                      </a:endParaRPr>
                    </a:p>
                  </a:txBody>
                  <a:tcPr marL="76200" marR="76200" marT="76200" marB="7620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JSP Directives</a:t>
            </a:r>
            <a:br>
              <a:rPr lang="en-US" dirty="0" smtClean="0"/>
            </a:br>
            <a:endParaRPr lang="en-US" dirty="0"/>
          </a:p>
        </p:txBody>
      </p:sp>
      <p:sp>
        <p:nvSpPr>
          <p:cNvPr id="3" name="Content Placeholder 2"/>
          <p:cNvSpPr>
            <a:spLocks noGrp="1"/>
          </p:cNvSpPr>
          <p:nvPr>
            <p:ph sz="quarter" idx="1"/>
          </p:nvPr>
        </p:nvSpPr>
        <p:spPr>
          <a:xfrm>
            <a:off x="457200" y="914400"/>
            <a:ext cx="8229600" cy="5211763"/>
          </a:xfrm>
        </p:spPr>
        <p:txBody>
          <a:bodyPr>
            <a:normAutofit fontScale="92500" lnSpcReduction="20000"/>
          </a:bodyPr>
          <a:lstStyle/>
          <a:p>
            <a:r>
              <a:rPr lang="en-US" sz="2400" dirty="0" smtClean="0"/>
              <a:t>A </a:t>
            </a:r>
            <a:r>
              <a:rPr lang="en-US" sz="2400" dirty="0"/>
              <a:t>JSP directive affects the overall structure of the </a:t>
            </a:r>
            <a:r>
              <a:rPr lang="en-US" sz="2400" dirty="0" err="1"/>
              <a:t>servlet</a:t>
            </a:r>
            <a:r>
              <a:rPr lang="en-US" sz="2400" dirty="0"/>
              <a:t> class. It usually has the following form −</a:t>
            </a:r>
          </a:p>
          <a:p>
            <a:r>
              <a:rPr lang="en-US" sz="2400" dirty="0" smtClean="0"/>
              <a:t>&lt;%@ directive attribute="value" %&gt; </a:t>
            </a:r>
            <a:r>
              <a:rPr lang="en-US" sz="2400" dirty="0"/>
              <a:t>There are three types of directive tag −</a:t>
            </a:r>
          </a:p>
          <a:p>
            <a:pPr fontAlgn="t">
              <a:buNone/>
            </a:pPr>
            <a:r>
              <a:rPr lang="en-US" sz="2600" dirty="0" err="1" smtClean="0">
                <a:solidFill>
                  <a:srgbClr val="FF0000"/>
                </a:solidFill>
              </a:rPr>
              <a:t>S.No</a:t>
            </a:r>
            <a:r>
              <a:rPr lang="en-US" sz="2600" dirty="0" smtClean="0">
                <a:solidFill>
                  <a:srgbClr val="FF0000"/>
                </a:solidFill>
              </a:rPr>
              <a:t>.       Directive &amp; Description</a:t>
            </a:r>
          </a:p>
          <a:p>
            <a:pPr fontAlgn="t"/>
            <a:r>
              <a:rPr lang="en-US" sz="2600" dirty="0" smtClean="0"/>
              <a:t>1 .         </a:t>
            </a:r>
            <a:r>
              <a:rPr lang="en-US" sz="2600" b="1" dirty="0" smtClean="0"/>
              <a:t>&lt;%@ </a:t>
            </a:r>
            <a:r>
              <a:rPr lang="en-US" sz="2600" b="1" dirty="0"/>
              <a:t>page ... %&gt;</a:t>
            </a:r>
            <a:endParaRPr lang="en-US" sz="2600" dirty="0"/>
          </a:p>
          <a:p>
            <a:pPr fontAlgn="t">
              <a:buNone/>
            </a:pPr>
            <a:r>
              <a:rPr lang="en-US" sz="2600" dirty="0" smtClean="0"/>
              <a:t>                  Defines </a:t>
            </a:r>
            <a:r>
              <a:rPr lang="en-US" sz="2600" dirty="0"/>
              <a:t>page-dependent attributes, such as </a:t>
            </a:r>
            <a:r>
              <a:rPr lang="en-US" sz="2600" dirty="0" smtClean="0"/>
              <a:t>scripting                	     language</a:t>
            </a:r>
            <a:r>
              <a:rPr lang="en-US" sz="2600" dirty="0"/>
              <a:t>, error page, and buffering requirements.</a:t>
            </a:r>
          </a:p>
          <a:p>
            <a:pPr fontAlgn="t"/>
            <a:r>
              <a:rPr lang="en-US" sz="2600" dirty="0" smtClean="0"/>
              <a:t>2           </a:t>
            </a:r>
            <a:r>
              <a:rPr lang="en-US" sz="2600" b="1" dirty="0" smtClean="0"/>
              <a:t>&lt;%@ </a:t>
            </a:r>
            <a:r>
              <a:rPr lang="en-US" sz="2600" b="1" dirty="0"/>
              <a:t>include ... %&gt;</a:t>
            </a:r>
            <a:endParaRPr lang="en-US" sz="2600" dirty="0"/>
          </a:p>
          <a:p>
            <a:pPr fontAlgn="t">
              <a:buNone/>
            </a:pPr>
            <a:r>
              <a:rPr lang="en-US" sz="2600" dirty="0" smtClean="0"/>
              <a:t>                  Includes </a:t>
            </a:r>
            <a:r>
              <a:rPr lang="en-US" sz="2600" dirty="0"/>
              <a:t>a file during the translation phase.</a:t>
            </a:r>
          </a:p>
          <a:p>
            <a:pPr fontAlgn="t"/>
            <a:r>
              <a:rPr lang="en-US" sz="2600" dirty="0" smtClean="0"/>
              <a:t>3           </a:t>
            </a:r>
            <a:r>
              <a:rPr lang="en-US" sz="2600" b="1" dirty="0" smtClean="0"/>
              <a:t>&lt;%@ </a:t>
            </a:r>
            <a:r>
              <a:rPr lang="en-US" sz="2600" b="1" dirty="0" err="1"/>
              <a:t>taglib</a:t>
            </a:r>
            <a:r>
              <a:rPr lang="en-US" sz="2600" b="1" dirty="0"/>
              <a:t> ... %&gt;</a:t>
            </a:r>
            <a:endParaRPr lang="en-US" sz="2600" dirty="0"/>
          </a:p>
          <a:p>
            <a:pPr fontAlgn="t">
              <a:buNone/>
            </a:pPr>
            <a:r>
              <a:rPr lang="en-US" sz="2600" dirty="0" smtClean="0"/>
              <a:t>                 Declares </a:t>
            </a:r>
            <a:r>
              <a:rPr lang="en-US" sz="2600" dirty="0"/>
              <a:t>a tag library, containing custom actions, </a:t>
            </a:r>
            <a:r>
              <a:rPr lang="en-US" sz="2600" dirty="0" smtClean="0"/>
              <a:t>used     </a:t>
            </a:r>
          </a:p>
          <a:p>
            <a:pPr fontAlgn="t">
              <a:buNone/>
            </a:pPr>
            <a:r>
              <a:rPr lang="en-US" sz="2600" dirty="0"/>
              <a:t>	</a:t>
            </a:r>
            <a:r>
              <a:rPr lang="en-US" sz="2600" dirty="0" smtClean="0"/>
              <a:t>	    in the </a:t>
            </a:r>
            <a:r>
              <a:rPr lang="en-US" sz="2600" dirty="0"/>
              <a:t>page</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64</TotalTime>
  <Words>770</Words>
  <Application>Microsoft Office PowerPoint</Application>
  <PresentationFormat>On-screen Show (4:3)</PresentationFormat>
  <Paragraphs>159</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JSP - Syntax</vt:lpstr>
      <vt:lpstr>The Scriptlet </vt:lpstr>
      <vt:lpstr>  Following is the simple and first example for JSP  </vt:lpstr>
      <vt:lpstr>Slide 4</vt:lpstr>
      <vt:lpstr>JSP Declarations </vt:lpstr>
      <vt:lpstr>JSP Expression </vt:lpstr>
      <vt:lpstr>JSP Comments </vt:lpstr>
      <vt:lpstr>Slide 8</vt:lpstr>
      <vt:lpstr>JSP Directives </vt:lpstr>
      <vt:lpstr>JSP Actions </vt:lpstr>
      <vt:lpstr>  Following table lists out the available JSP Actions  </vt:lpstr>
      <vt:lpstr> JSP Implicit Objects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JSP - Syntax</dc:title>
  <dc:creator>SHAKTI</dc:creator>
  <cp:lastModifiedBy>SHAKTI</cp:lastModifiedBy>
  <cp:revision>9</cp:revision>
  <dcterms:created xsi:type="dcterms:W3CDTF">2019-04-28T12:07:26Z</dcterms:created>
  <dcterms:modified xsi:type="dcterms:W3CDTF">2019-04-28T14:55:10Z</dcterms:modified>
</cp:coreProperties>
</file>